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6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7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8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0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1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22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23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24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5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6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7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28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6449" r:id="rId3"/>
    <p:sldMasterId id="2147494525" r:id="rId4"/>
    <p:sldMasterId id="2147504747" r:id="rId5"/>
    <p:sldMasterId id="2147504786" r:id="rId6"/>
    <p:sldMasterId id="2147504798" r:id="rId7"/>
    <p:sldMasterId id="2147504810" r:id="rId8"/>
    <p:sldMasterId id="2147504822" r:id="rId9"/>
    <p:sldMasterId id="2147504848" r:id="rId10"/>
    <p:sldMasterId id="2147504872" r:id="rId11"/>
    <p:sldMasterId id="2147504884" r:id="rId12"/>
    <p:sldMasterId id="2147504896" r:id="rId13"/>
    <p:sldMasterId id="2147504956" r:id="rId14"/>
    <p:sldMasterId id="2147505234" r:id="rId15"/>
    <p:sldMasterId id="2147505260" r:id="rId16"/>
    <p:sldMasterId id="2147505286" r:id="rId17"/>
    <p:sldMasterId id="2147505298" r:id="rId18"/>
    <p:sldMasterId id="2147505310" r:id="rId19"/>
    <p:sldMasterId id="2147505384" r:id="rId20"/>
    <p:sldMasterId id="2147505396" r:id="rId21"/>
    <p:sldMasterId id="2147505408" r:id="rId22"/>
    <p:sldMasterId id="2147505420" r:id="rId23"/>
    <p:sldMasterId id="2147505432" r:id="rId24"/>
    <p:sldMasterId id="2147505448" r:id="rId25"/>
    <p:sldMasterId id="2147505464" r:id="rId26"/>
    <p:sldMasterId id="2147505480" r:id="rId27"/>
    <p:sldMasterId id="2147505492" r:id="rId28"/>
    <p:sldMasterId id="2147505504" r:id="rId29"/>
  </p:sldMasterIdLst>
  <p:notesMasterIdLst>
    <p:notesMasterId r:id="rId67"/>
  </p:notesMasterIdLst>
  <p:handoutMasterIdLst>
    <p:handoutMasterId r:id="rId68"/>
  </p:handoutMasterIdLst>
  <p:sldIdLst>
    <p:sldId id="660" r:id="rId30"/>
    <p:sldId id="1025" r:id="rId31"/>
    <p:sldId id="1026" r:id="rId32"/>
    <p:sldId id="1027" r:id="rId33"/>
    <p:sldId id="1028" r:id="rId34"/>
    <p:sldId id="1032" r:id="rId35"/>
    <p:sldId id="1029" r:id="rId36"/>
    <p:sldId id="1035" r:id="rId37"/>
    <p:sldId id="1030" r:id="rId38"/>
    <p:sldId id="1031" r:id="rId39"/>
    <p:sldId id="1033" r:id="rId40"/>
    <p:sldId id="1034" r:id="rId41"/>
    <p:sldId id="923" r:id="rId42"/>
    <p:sldId id="996" r:id="rId43"/>
    <p:sldId id="922" r:id="rId44"/>
    <p:sldId id="1023" r:id="rId45"/>
    <p:sldId id="919" r:id="rId46"/>
    <p:sldId id="921" r:id="rId47"/>
    <p:sldId id="1004" r:id="rId48"/>
    <p:sldId id="1005" r:id="rId49"/>
    <p:sldId id="1007" r:id="rId50"/>
    <p:sldId id="940" r:id="rId51"/>
    <p:sldId id="909" r:id="rId52"/>
    <p:sldId id="1024" r:id="rId53"/>
    <p:sldId id="1000" r:id="rId54"/>
    <p:sldId id="851" r:id="rId55"/>
    <p:sldId id="832" r:id="rId56"/>
    <p:sldId id="931" r:id="rId57"/>
    <p:sldId id="932" r:id="rId58"/>
    <p:sldId id="933" r:id="rId59"/>
    <p:sldId id="999" r:id="rId60"/>
    <p:sldId id="934" r:id="rId61"/>
    <p:sldId id="1013" r:id="rId62"/>
    <p:sldId id="1008" r:id="rId63"/>
    <p:sldId id="1009" r:id="rId64"/>
    <p:sldId id="1022" r:id="rId65"/>
    <p:sldId id="492" r:id="rId66"/>
  </p:sldIdLst>
  <p:sldSz cx="10058400" cy="6858000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1pPr>
    <a:lvl2pPr marL="453163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2pPr>
    <a:lvl3pPr marL="907887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3pPr>
    <a:lvl4pPr marL="1362606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4pPr>
    <a:lvl5pPr marL="1817329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5pPr>
    <a:lvl6pPr marL="2273638" algn="l" defTabSz="909458" rtl="0" eaLnBrk="1" latinLnBrk="0" hangingPunct="1"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6pPr>
    <a:lvl7pPr marL="2728362" algn="l" defTabSz="909458" rtl="0" eaLnBrk="1" latinLnBrk="0" hangingPunct="1"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7pPr>
    <a:lvl8pPr marL="3183087" algn="l" defTabSz="909458" rtl="0" eaLnBrk="1" latinLnBrk="0" hangingPunct="1"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8pPr>
    <a:lvl9pPr marL="3637815" algn="l" defTabSz="909458" rtl="0" eaLnBrk="1" latinLnBrk="0" hangingPunct="1">
      <a:defRPr sz="2800" b="1" i="1" kern="1200">
        <a:solidFill>
          <a:schemeClr val="tx2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00FF"/>
    <a:srgbClr val="008000"/>
    <a:srgbClr val="990099"/>
    <a:srgbClr val="FF9900"/>
    <a:srgbClr val="2D16D4"/>
    <a:srgbClr val="FF0000"/>
    <a:srgbClr val="FF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2" autoAdjust="0"/>
    <p:restoredTop sz="94572" autoAdjust="0"/>
  </p:normalViewPr>
  <p:slideViewPr>
    <p:cSldViewPr snapToGrid="0">
      <p:cViewPr>
        <p:scale>
          <a:sx n="70" d="100"/>
          <a:sy n="70" d="100"/>
        </p:scale>
        <p:origin x="-474" y="-234"/>
      </p:cViewPr>
      <p:guideLst>
        <p:guide orient="horz" pos="2160"/>
        <p:guide pos="3168"/>
      </p:guideLst>
    </p:cSldViewPr>
  </p:slideViewPr>
  <p:outlineViewPr>
    <p:cViewPr>
      <p:scale>
        <a:sx n="50" d="100"/>
        <a:sy n="50" d="100"/>
      </p:scale>
      <p:origin x="72" y="113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34" d="100"/>
          <a:sy n="34" d="100"/>
        </p:scale>
        <p:origin x="-1518" y="-9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0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5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63" Type="http://schemas.openxmlformats.org/officeDocument/2006/relationships/slide" Target="slides/slide34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61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t" anchorCtr="0" compatLnSpc="1">
            <a:prstTxWarp prst="textNoShape">
              <a:avLst/>
            </a:prstTxWarp>
          </a:bodyPr>
          <a:lstStyle>
            <a:lvl1pPr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6175"/>
            <a:ext cx="30051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b" anchorCtr="0" compatLnSpc="1">
            <a:prstTxWarp prst="textNoShape">
              <a:avLst/>
            </a:prstTxWarp>
          </a:bodyPr>
          <a:lstStyle>
            <a:lvl1pPr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66175"/>
            <a:ext cx="3005137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19447C7-91A9-4790-A88C-BB66FBDE2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2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692150"/>
            <a:ext cx="5065713" cy="3455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78325"/>
            <a:ext cx="5083175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3DFD6A4-82D1-4FC1-AB42-BD05E7575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85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31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0788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6260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1732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72760" algn="l" defTabSz="909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7311" algn="l" defTabSz="909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1865" algn="l" defTabSz="909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36412" algn="l" defTabSz="909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A8D8D4-3CAD-41C2-BB5F-645984110EE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What’s new:</a:t>
            </a:r>
          </a:p>
          <a:p>
            <a:r>
              <a:rPr lang="en-US" smtClean="0"/>
              <a:t>Neutron Target</a:t>
            </a:r>
          </a:p>
          <a:p>
            <a:r>
              <a:rPr lang="en-US" smtClean="0"/>
              <a:t>Helicity Flip -&gt; Cancel drift/cancel false asym.</a:t>
            </a:r>
          </a:p>
          <a:p>
            <a:r>
              <a:rPr lang="en-US" smtClean="0"/>
              <a:t>Beam charge feed back -&gt; PPM level Charge Asym</a:t>
            </a: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9FD9DC5-C55B-4AB8-8CA9-4B3A6D0813B1}" type="slidenum">
              <a:rPr lang="en-US" sz="1200" b="0" i="0">
                <a:solidFill>
                  <a:srgbClr val="1F497D"/>
                </a:solidFill>
              </a:rPr>
              <a:pPr/>
              <a:t>18</a:t>
            </a:fld>
            <a:endParaRPr 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252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Physics meaning</a:t>
            </a:r>
          </a:p>
          <a:p>
            <a:r>
              <a:rPr lang="en-US" smtClean="0"/>
              <a:t>If Non zero on neutron -&gt; existence of angular momentum?</a:t>
            </a:r>
          </a:p>
        </p:txBody>
      </p:sp>
      <p:sp>
        <p:nvSpPr>
          <p:cNvPr id="252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77BB6AE-A535-4562-A3D3-D2095E2C69BC}" type="slidenum">
              <a:rPr lang="en-US" sz="1200" b="0" i="0">
                <a:solidFill>
                  <a:srgbClr val="1F497D"/>
                </a:solidFill>
              </a:rPr>
              <a:pPr/>
              <a:t>20</a:t>
            </a:fld>
            <a:endParaRPr 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1681FA-4F99-4FA7-94C9-1CD4BEE46261}" type="slidenum">
              <a:rPr lang="en-US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33450" y="700088"/>
            <a:ext cx="5065713" cy="3455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93987" y="4378722"/>
            <a:ext cx="5546227" cy="41487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31863" y="692150"/>
            <a:ext cx="5070475" cy="3457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4EF2D-2FFC-4F14-9E1D-1A2CA2B1591C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F4CC66-695E-40CB-B576-337DD9828678}" type="slidenum">
              <a:rPr lang="en-US" smtClean="0">
                <a:solidFill>
                  <a:srgbClr val="1F497D"/>
                </a:solidFill>
              </a:rPr>
              <a:pPr/>
              <a:t>26</a:t>
            </a:fld>
            <a:endParaRPr lang="en-US" smtClean="0">
              <a:solidFill>
                <a:srgbClr val="1F497D"/>
              </a:solidFill>
            </a:endParaRPr>
          </a:p>
        </p:txBody>
      </p:sp>
      <p:sp>
        <p:nvSpPr>
          <p:cNvPr id="374787" name="Text Box 2"/>
          <p:cNvSpPr txBox="1">
            <a:spLocks noChangeArrowheads="1"/>
          </p:cNvSpPr>
          <p:nvPr/>
        </p:nvSpPr>
        <p:spPr bwMode="auto">
          <a:xfrm>
            <a:off x="1155700" y="692150"/>
            <a:ext cx="4622800" cy="3457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0032" tIns="45016" rIns="90032" bIns="45016" anchor="ctr"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374788" name="Rectangle 3"/>
          <p:cNvSpPr>
            <a:spLocks noGrp="1" noChangeArrowheads="1"/>
          </p:cNvSpPr>
          <p:nvPr>
            <p:ph type="body"/>
          </p:nvPr>
        </p:nvSpPr>
        <p:spPr>
          <a:xfrm>
            <a:off x="925513" y="4379913"/>
            <a:ext cx="5083175" cy="4149725"/>
          </a:xfrm>
          <a:noFill/>
          <a:ln/>
        </p:spPr>
        <p:txBody>
          <a:bodyPr wrap="none" anchor="ctr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8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38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F17581E-5BD1-417A-AAC4-AF3C3FB46EB7}" type="slidenum">
              <a:rPr lang="en-US" altLang="en-US" sz="1200" b="0" i="0">
                <a:solidFill>
                  <a:srgbClr val="1F497D"/>
                </a:solidFill>
              </a:rPr>
              <a:pPr/>
              <a:t>5</a:t>
            </a:fld>
            <a:endParaRPr lang="en-US" alt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AAE4D55-DAE0-48A1-B329-9340A631DD7C}" type="slidenum">
              <a:rPr lang="en-US" altLang="en-US" sz="1200" b="0" i="0">
                <a:solidFill>
                  <a:srgbClr val="1F497D"/>
                </a:solidFill>
              </a:rPr>
              <a:pPr/>
              <a:t>7</a:t>
            </a:fld>
            <a:endParaRPr lang="en-US" altLang="en-US" sz="1200" b="0" i="0">
              <a:solidFill>
                <a:srgbClr val="1F497D"/>
              </a:solidFill>
            </a:endParaRPr>
          </a:p>
        </p:txBody>
      </p:sp>
      <p:sp>
        <p:nvSpPr>
          <p:cNvPr id="546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546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81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58D37BB-5ED7-4F3B-B3EA-5207436B260B}" type="slidenum">
              <a:rPr lang="en-US" sz="1200" b="0" i="0">
                <a:solidFill>
                  <a:srgbClr val="1F497D"/>
                </a:solidFill>
              </a:rPr>
              <a:pPr/>
              <a:t>8</a:t>
            </a:fld>
            <a:endParaRPr lang="en-US" sz="1200" b="0" i="0">
              <a:solidFill>
                <a:srgbClr val="1F497D"/>
              </a:solidFill>
            </a:endParaRPr>
          </a:p>
        </p:txBody>
      </p:sp>
      <p:sp>
        <p:nvSpPr>
          <p:cNvPr id="366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366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304" y="4380335"/>
            <a:ext cx="5087592" cy="4148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692150"/>
            <a:ext cx="5070475" cy="3457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altLang="zh-CN" dirty="0" smtClean="0"/>
              <a:t>! SIDIS -&gt;</a:t>
            </a:r>
            <a:r>
              <a:rPr lang="en-US" altLang="zh-CN" baseline="0" dirty="0" smtClean="0"/>
              <a:t> conv. PDF &amp; FF</a:t>
            </a:r>
            <a:endParaRPr lang="en-US" altLang="zh-CN" dirty="0" smtClean="0"/>
          </a:p>
          <a:p>
            <a:pPr>
              <a:buFont typeface="Arial" pitchFamily="34" charset="0"/>
              <a:buNone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Introduction to DIS and its variables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Introduction to azimuthal angle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Factorized at Q^2&gt;&gt;</a:t>
            </a:r>
            <a:r>
              <a:rPr lang="en-US" altLang="zh-CN" dirty="0" err="1" smtClean="0"/>
              <a:t>p_T</a:t>
            </a:r>
            <a:r>
              <a:rPr lang="en-US" altLang="zh-CN" dirty="0" smtClean="0"/>
              <a:t>&gt;&gt;QCD scale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27BB4-7507-496B-A596-4501E78419B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2392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739F5C-06C6-464C-B4B2-E2D7C884403F}" type="slidenum">
              <a:rPr lang="en-US" altLang="en-US" sz="1200" b="0" i="0" smtClean="0">
                <a:solidFill>
                  <a:srgbClr val="1F497D"/>
                </a:solidFill>
              </a:rPr>
              <a:pPr/>
              <a:t>10</a:t>
            </a:fld>
            <a:endParaRPr lang="en-US" altLang="en-US" sz="1200" b="0" i="0" smtClean="0">
              <a:solidFill>
                <a:srgbClr val="1F497D"/>
              </a:solidFill>
            </a:endParaRPr>
          </a:p>
        </p:txBody>
      </p:sp>
      <p:sp>
        <p:nvSpPr>
          <p:cNvPr id="468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468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81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249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! relate g1, f1 -&gt; collinear w/ pT dep.</a:t>
            </a:r>
          </a:p>
          <a:p>
            <a:endParaRPr lang="en-US" smtClean="0"/>
          </a:p>
          <a:p>
            <a:r>
              <a:rPr lang="en-US" smtClean="0"/>
              <a:t>Say: Noval new information on structure of nucleon, spin-orbital cor and multi-parton cor.</a:t>
            </a:r>
          </a:p>
        </p:txBody>
      </p:sp>
      <p:sp>
        <p:nvSpPr>
          <p:cNvPr id="249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A77588F-DFE5-4324-A085-2F6B108B403F}" type="slidenum">
              <a:rPr lang="en-US" sz="1200" b="0" i="0">
                <a:solidFill>
                  <a:srgbClr val="1F497D"/>
                </a:solidFill>
              </a:rPr>
              <a:pPr/>
              <a:t>13</a:t>
            </a:fld>
            <a:endParaRPr 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692150"/>
            <a:ext cx="5070475" cy="3457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altLang="zh-CN" dirty="0" smtClean="0"/>
              <a:t>! SIDIS -&gt;</a:t>
            </a:r>
            <a:r>
              <a:rPr lang="en-US" altLang="zh-CN" baseline="0" dirty="0" smtClean="0"/>
              <a:t> conv. PDF &amp; FF</a:t>
            </a:r>
            <a:endParaRPr lang="en-US" altLang="zh-CN" dirty="0" smtClean="0"/>
          </a:p>
          <a:p>
            <a:pPr>
              <a:buFont typeface="Arial" pitchFamily="34" charset="0"/>
              <a:buNone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Introduction to DIS and its variables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Introduction to azimuthal angle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Factorized at Q^2&gt;&gt;</a:t>
            </a:r>
            <a:r>
              <a:rPr lang="en-US" altLang="zh-CN" dirty="0" err="1" smtClean="0"/>
              <a:t>p_T</a:t>
            </a:r>
            <a:r>
              <a:rPr lang="en-US" altLang="zh-CN" dirty="0" smtClean="0"/>
              <a:t>&gt;&gt;QCD scale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27BB4-7507-496B-A596-4501E78419B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0FCB182-1278-47F4-9B1E-3A85E5B9B5D7}" type="slidenum">
              <a:rPr lang="zh-CN" altLang="en-GB" sz="1200" b="0" i="0">
                <a:solidFill>
                  <a:srgbClr val="1F497D"/>
                </a:solidFill>
              </a:rPr>
              <a:pPr/>
              <a:t>15</a:t>
            </a:fld>
            <a:endParaRPr lang="en-GB" altLang="zh-CN" sz="1200" b="0" i="0">
              <a:solidFill>
                <a:srgbClr val="1F497D"/>
              </a:solidFill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875" y="4380335"/>
            <a:ext cx="5084452" cy="41497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6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6" y="2569688"/>
            <a:ext cx="8550275" cy="592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8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567" indent="0" algn="ctr">
              <a:buNone/>
              <a:defRPr/>
            </a:lvl2pPr>
            <a:lvl3pPr marL="909109" indent="0" algn="ctr">
              <a:buNone/>
              <a:defRPr/>
            </a:lvl3pPr>
            <a:lvl4pPr marL="1363660" indent="0" algn="ctr">
              <a:buNone/>
              <a:defRPr/>
            </a:lvl4pPr>
            <a:lvl5pPr marL="1818211" indent="0" algn="ctr">
              <a:buNone/>
              <a:defRPr/>
            </a:lvl5pPr>
            <a:lvl6pPr marL="2272760" indent="0" algn="ctr">
              <a:buNone/>
              <a:defRPr/>
            </a:lvl6pPr>
            <a:lvl7pPr marL="2727311" indent="0" algn="ctr">
              <a:buNone/>
              <a:defRPr/>
            </a:lvl7pPr>
            <a:lvl8pPr marL="3181865" indent="0" algn="ctr">
              <a:buNone/>
              <a:defRPr/>
            </a:lvl8pPr>
            <a:lvl9pPr marL="36364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4F58C-A9C7-407D-ADCA-5122F0F0B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1CCC-456F-4109-9510-8673AD52A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88" y="609950"/>
            <a:ext cx="9386094" cy="1135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31825" y="1905000"/>
            <a:ext cx="4608354" cy="4186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7782" y="1905000"/>
            <a:ext cx="4610100" cy="4186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331831" y="6245531"/>
            <a:ext cx="2509837" cy="468313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r>
              <a:rPr lang="en-US"/>
              <a:t>6/03/10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36979" y="6245531"/>
            <a:ext cx="3176587" cy="4683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 i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Xiaodong Jiang@JLab 4/8/2011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08877" y="6245531"/>
            <a:ext cx="2509837" cy="468313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EB801DE1-40F9-43E3-A46F-9A42E5D95D6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590787"/>
      </p:ext>
    </p:extLst>
  </p:cSld>
  <p:clrMapOvr>
    <a:masterClrMapping/>
  </p:clrMapOvr>
  <p:transition spd="med" advClick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760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2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3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8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3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7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47D09C-062E-4D41-82CD-5D5261266CC1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F538C-833D-4196-BE6A-F148C46A3D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69584"/>
      </p:ext>
    </p:extLst>
  </p:cSld>
  <p:clrMapOvr>
    <a:masterClrMapping/>
  </p:clrMapOvr>
  <p:transition spd="med" advClick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9D44E-C2FA-41BB-A5C6-116F3DAA27BE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1C4E84-BC84-4A7D-AE15-39EEABD7E4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26757"/>
      </p:ext>
    </p:extLst>
  </p:cSld>
  <p:clrMapOvr>
    <a:masterClrMapping/>
  </p:clrMapOvr>
  <p:transition spd="med" advClick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79" y="4407264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79" y="290672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7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8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36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83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30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7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4C8F5-808E-4064-A30C-DA24FD8DBC70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943BC6-F9D2-4C1F-B3DF-E9C188E8D8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00856"/>
      </p:ext>
    </p:extLst>
  </p:cSld>
  <p:clrMapOvr>
    <a:masterClrMapping/>
  </p:clrMapOvr>
  <p:transition spd="med" advClick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1600206"/>
            <a:ext cx="48947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103" y="1600206"/>
            <a:ext cx="489473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FE657-1565-4043-A153-C6026A42DC09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4B2705-AC48-4D2F-A2EE-3C6325394D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5880"/>
      </p:ext>
    </p:extLst>
  </p:cSld>
  <p:clrMapOvr>
    <a:masterClrMapping/>
  </p:clrMapOvr>
  <p:transition spd="med" advClick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59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59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6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6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949744-44E3-46BE-9495-B83A0845611A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8A8D9-FAE4-49E2-908C-D0D8F1034B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7474"/>
      </p:ext>
    </p:extLst>
  </p:cSld>
  <p:clrMapOvr>
    <a:masterClrMapping/>
  </p:clrMapOvr>
  <p:transition spd="med" advClick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B34FDE-1D11-49F5-98A1-94B7B5C89B68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0F6A26-DD6D-4D5A-AD9F-551CB87BB4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8702"/>
      </p:ext>
    </p:extLst>
  </p:cSld>
  <p:clrMapOvr>
    <a:masterClrMapping/>
  </p:clrMapOvr>
  <p:transition spd="med" advClick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8E2F2-AF4B-4533-B912-BF1E1FE5462E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D1BEE-CA47-4B05-9901-530098A674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414"/>
      </p:ext>
    </p:extLst>
  </p:cSld>
  <p:clrMapOvr>
    <a:masterClrMapping/>
  </p:clrMapOvr>
  <p:transition spd="med" advClick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3" y="273414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4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9E56E-C311-4BC6-BEEC-323E98300330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EDEB2-3961-41A1-904E-7E7A3059D1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75322"/>
      </p:ext>
    </p:extLst>
  </p:cSld>
  <p:clrMapOvr>
    <a:masterClrMapping/>
  </p:clrMapOvr>
  <p:transition spd="med" advClick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60C61-0F4C-4120-9A4E-F9D25709F02C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97F3DA-691D-46B6-9B9A-3E74BBD146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394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70" y="125793"/>
            <a:ext cx="69176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" y="12579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0E82E-8E21-4FE2-A739-8A308ACBF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2EDA5-40F5-44AF-837E-2F20590D4EC5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6916F3-6439-4461-8E6A-459D08BCC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26302"/>
      </p:ext>
    </p:extLst>
  </p:cSld>
  <p:clrMapOvr>
    <a:masterClrMapping/>
  </p:clrMapOvr>
  <p:transition spd="med" advClick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307" y="275002"/>
            <a:ext cx="248840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778" y="275002"/>
            <a:ext cx="730107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5A4DCC-1457-45FB-BB40-FE00A4922152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09B3A-7D25-47DB-8877-2318912C14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79644"/>
      </p:ext>
    </p:extLst>
  </p:cSld>
  <p:clrMapOvr>
    <a:masterClrMapping/>
  </p:clrMapOvr>
  <p:transition spd="med" advClick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0" y="2569383"/>
            <a:ext cx="8550275" cy="5921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2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4434"/>
      </p:ext>
    </p:extLst>
  </p:cSld>
  <p:clrMapOvr>
    <a:masterClrMapping/>
  </p:clrMapOvr>
  <p:transition spd="med" advClick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3565"/>
      </p:ext>
    </p:extLst>
  </p:cSld>
  <p:clrMapOvr>
    <a:masterClrMapping/>
  </p:clrMapOvr>
  <p:transition spd="med" advClick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28"/>
            <a:ext cx="8548687" cy="13308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02974"/>
      </p:ext>
    </p:extLst>
  </p:cSld>
  <p:clrMapOvr>
    <a:masterClrMapping/>
  </p:clrMapOvr>
  <p:transition spd="med" advClick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558232"/>
      </p:ext>
    </p:extLst>
  </p:cSld>
  <p:clrMapOvr>
    <a:masterClrMapping/>
  </p:clrMapOvr>
  <p:transition spd="med" advClick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5" y="550080"/>
            <a:ext cx="9051925" cy="59214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6461"/>
      </p:ext>
    </p:extLst>
  </p:cSld>
  <p:clrMapOvr>
    <a:masterClrMapping/>
  </p:clrMapOvr>
  <p:transition spd="med" advClick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99972"/>
      </p:ext>
    </p:extLst>
  </p:cSld>
  <p:clrMapOvr>
    <a:masterClrMapping/>
  </p:clrMapOvr>
  <p:transition spd="med" advClick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31826"/>
      </p:ext>
    </p:extLst>
  </p:cSld>
  <p:clrMapOvr>
    <a:masterClrMapping/>
  </p:clrMapOvr>
  <p:transition spd="med" advClick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92"/>
            <a:ext cx="3308350" cy="71525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4" y="27339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7059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6" y="2569688"/>
            <a:ext cx="8550275" cy="592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8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567" indent="0" algn="ctr">
              <a:buNone/>
              <a:defRPr/>
            </a:lvl2pPr>
            <a:lvl3pPr marL="909109" indent="0" algn="ctr">
              <a:buNone/>
              <a:defRPr/>
            </a:lvl3pPr>
            <a:lvl4pPr marL="1363660" indent="0" algn="ctr">
              <a:buNone/>
              <a:defRPr/>
            </a:lvl4pPr>
            <a:lvl5pPr marL="1818211" indent="0" algn="ctr">
              <a:buNone/>
              <a:defRPr/>
            </a:lvl5pPr>
            <a:lvl6pPr marL="2272760" indent="0" algn="ctr">
              <a:buNone/>
              <a:defRPr/>
            </a:lvl6pPr>
            <a:lvl7pPr marL="2727311" indent="0" algn="ctr">
              <a:buNone/>
              <a:defRPr/>
            </a:lvl7pPr>
            <a:lvl8pPr marL="3181865" indent="0" algn="ctr">
              <a:buNone/>
              <a:defRPr/>
            </a:lvl8pPr>
            <a:lvl9pPr marL="36364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2" y="4959872"/>
            <a:ext cx="6035675" cy="4074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2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2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02980"/>
      </p:ext>
    </p:extLst>
  </p:cSld>
  <p:clrMapOvr>
    <a:masterClrMapping/>
  </p:clrMapOvr>
  <p:transition spd="med" advClick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30028"/>
      </p:ext>
    </p:extLst>
  </p:cSld>
  <p:clrMapOvr>
    <a:masterClrMapping/>
  </p:clrMapOvr>
  <p:transition spd="med" advClick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00" y="125734"/>
            <a:ext cx="69184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" y="12573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71322"/>
      </p:ext>
    </p:extLst>
  </p:cSld>
  <p:clrMapOvr>
    <a:masterClrMapping/>
  </p:clrMapOvr>
  <p:transition spd="med" advClick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6" y="2569711"/>
            <a:ext cx="8550275" cy="5920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8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451" indent="0" algn="ctr">
              <a:buNone/>
              <a:defRPr/>
            </a:lvl2pPr>
            <a:lvl3pPr marL="908894" indent="0" algn="ctr">
              <a:buNone/>
              <a:defRPr/>
            </a:lvl3pPr>
            <a:lvl4pPr marL="1363341" indent="0" algn="ctr">
              <a:buNone/>
              <a:defRPr/>
            </a:lvl4pPr>
            <a:lvl5pPr marL="1817782" indent="0" algn="ctr">
              <a:buNone/>
              <a:defRPr/>
            </a:lvl5pPr>
            <a:lvl6pPr marL="2272228" indent="0" algn="ctr">
              <a:buNone/>
              <a:defRPr/>
            </a:lvl6pPr>
            <a:lvl7pPr marL="2726671" indent="0" algn="ctr">
              <a:buNone/>
              <a:defRPr/>
            </a:lvl7pPr>
            <a:lvl8pPr marL="3181115" indent="0" algn="ctr">
              <a:buNone/>
              <a:defRPr/>
            </a:lvl8pPr>
            <a:lvl9pPr marL="363556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08592"/>
      </p:ext>
    </p:extLst>
  </p:cSld>
  <p:clrMapOvr>
    <a:masterClrMapping/>
  </p:clrMapOvr>
  <p:transition spd="med" advClick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1631"/>
      </p:ext>
    </p:extLst>
  </p:cSld>
  <p:clrMapOvr>
    <a:masterClrMapping/>
  </p:clrMapOvr>
  <p:transition spd="med" advClick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303"/>
            <a:ext cx="8548687" cy="133074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451" indent="0">
              <a:buNone/>
              <a:defRPr sz="1800"/>
            </a:lvl2pPr>
            <a:lvl3pPr marL="908894" indent="0">
              <a:buNone/>
              <a:defRPr sz="1600"/>
            </a:lvl3pPr>
            <a:lvl4pPr marL="1363341" indent="0">
              <a:buNone/>
              <a:defRPr sz="1400"/>
            </a:lvl4pPr>
            <a:lvl5pPr marL="1817782" indent="0">
              <a:buNone/>
              <a:defRPr sz="1400"/>
            </a:lvl5pPr>
            <a:lvl6pPr marL="2272228" indent="0">
              <a:buNone/>
              <a:defRPr sz="1400"/>
            </a:lvl6pPr>
            <a:lvl7pPr marL="2726671" indent="0">
              <a:buNone/>
              <a:defRPr sz="1400"/>
            </a:lvl7pPr>
            <a:lvl8pPr marL="3181115" indent="0">
              <a:buNone/>
              <a:defRPr sz="1400"/>
            </a:lvl8pPr>
            <a:lvl9pPr marL="363556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02260"/>
      </p:ext>
    </p:extLst>
  </p:cSld>
  <p:clrMapOvr>
    <a:masterClrMapping/>
  </p:clrMapOvr>
  <p:transition spd="med" advClick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29831"/>
      </p:ext>
    </p:extLst>
  </p:cSld>
  <p:clrMapOvr>
    <a:masterClrMapping/>
  </p:clrMapOvr>
  <p:transition spd="med" advClick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1" y="550412"/>
            <a:ext cx="9051925" cy="59208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8686"/>
      </p:ext>
    </p:extLst>
  </p:cSld>
  <p:clrMapOvr>
    <a:masterClrMapping/>
  </p:clrMapOvr>
  <p:transition spd="med" advClick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8032"/>
      </p:ext>
    </p:extLst>
  </p:cSld>
  <p:clrMapOvr>
    <a:masterClrMapping/>
  </p:clrMapOvr>
  <p:transition spd="med" advClick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39073"/>
      </p:ext>
    </p:extLst>
  </p:cSld>
  <p:clrMapOvr>
    <a:masterClrMapping/>
  </p:clrMapOvr>
  <p:transition spd="med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014"/>
            <a:ext cx="3308350" cy="7151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5" y="273475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9303"/>
      </p:ext>
    </p:extLst>
  </p:cSld>
  <p:clrMapOvr>
    <a:masterClrMapping/>
  </p:clrMapOvr>
  <p:transition spd="med" advClick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26" y="4960234"/>
            <a:ext cx="6035675" cy="40741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26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451" indent="0">
              <a:buNone/>
              <a:defRPr sz="2800"/>
            </a:lvl2pPr>
            <a:lvl3pPr marL="908894" indent="0">
              <a:buNone/>
              <a:defRPr sz="2400"/>
            </a:lvl3pPr>
            <a:lvl4pPr marL="1363341" indent="0">
              <a:buNone/>
              <a:defRPr sz="2000"/>
            </a:lvl4pPr>
            <a:lvl5pPr marL="1817782" indent="0">
              <a:buNone/>
              <a:defRPr sz="2000"/>
            </a:lvl5pPr>
            <a:lvl6pPr marL="2272228" indent="0">
              <a:buNone/>
              <a:defRPr sz="2000"/>
            </a:lvl6pPr>
            <a:lvl7pPr marL="2726671" indent="0">
              <a:buNone/>
              <a:defRPr sz="2000"/>
            </a:lvl7pPr>
            <a:lvl8pPr marL="3181115" indent="0">
              <a:buNone/>
              <a:defRPr sz="2000"/>
            </a:lvl8pPr>
            <a:lvl9pPr marL="3635563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26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6970"/>
      </p:ext>
    </p:extLst>
  </p:cSld>
  <p:clrMapOvr>
    <a:masterClrMapping/>
  </p:clrMapOvr>
  <p:transition spd="med" advClick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6882"/>
      </p:ext>
    </p:extLst>
  </p:cSld>
  <p:clrMapOvr>
    <a:masterClrMapping/>
  </p:clrMapOvr>
  <p:transition spd="med" advClick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413" y="125803"/>
            <a:ext cx="691724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9" y="12580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6688"/>
      </p:ext>
    </p:extLst>
  </p:cSld>
  <p:clrMapOvr>
    <a:masterClrMapping/>
  </p:clrMapOvr>
  <p:transition spd="med" advClick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0" y="2569383"/>
            <a:ext cx="8550275" cy="5921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2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774054181"/>
      </p:ext>
    </p:extLst>
  </p:cSld>
  <p:clrMapOvr>
    <a:masterClrMapping/>
  </p:clrMapOvr>
  <p:transition spd="med" advClick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60462664"/>
      </p:ext>
    </p:extLst>
  </p:cSld>
  <p:clrMapOvr>
    <a:masterClrMapping/>
  </p:clrMapOvr>
  <p:transition spd="med" advClick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28"/>
            <a:ext cx="8548687" cy="13308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8670752"/>
      </p:ext>
    </p:extLst>
  </p:cSld>
  <p:clrMapOvr>
    <a:masterClrMapping/>
  </p:clrMapOvr>
  <p:transition spd="med" advClick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36850873"/>
      </p:ext>
    </p:extLst>
  </p:cSld>
  <p:clrMapOvr>
    <a:masterClrMapping/>
  </p:clrMapOvr>
  <p:transition spd="med" advClick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5" y="550080"/>
            <a:ext cx="9051925" cy="59214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462535467"/>
      </p:ext>
    </p:extLst>
  </p:cSld>
  <p:clrMapOvr>
    <a:masterClrMapping/>
  </p:clrMapOvr>
  <p:transition spd="med" advClick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854634758"/>
      </p:ext>
    </p:extLst>
  </p:cSld>
  <p:clrMapOvr>
    <a:masterClrMapping/>
  </p:clrMapOvr>
  <p:transition spd="med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93"/>
            <a:ext cx="8548687" cy="13307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567" indent="0">
              <a:buNone/>
              <a:defRPr sz="1800"/>
            </a:lvl2pPr>
            <a:lvl3pPr marL="909109" indent="0">
              <a:buNone/>
              <a:defRPr sz="1600"/>
            </a:lvl3pPr>
            <a:lvl4pPr marL="1363660" indent="0">
              <a:buNone/>
              <a:defRPr sz="1400"/>
            </a:lvl4pPr>
            <a:lvl5pPr marL="1818211" indent="0">
              <a:buNone/>
              <a:defRPr sz="1400"/>
            </a:lvl5pPr>
            <a:lvl6pPr marL="2272760" indent="0">
              <a:buNone/>
              <a:defRPr sz="1400"/>
            </a:lvl6pPr>
            <a:lvl7pPr marL="2727311" indent="0">
              <a:buNone/>
              <a:defRPr sz="1400"/>
            </a:lvl7pPr>
            <a:lvl8pPr marL="3181865" indent="0">
              <a:buNone/>
              <a:defRPr sz="1400"/>
            </a:lvl8pPr>
            <a:lvl9pPr marL="36364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422495531"/>
      </p:ext>
    </p:extLst>
  </p:cSld>
  <p:clrMapOvr>
    <a:masterClrMapping/>
  </p:clrMapOvr>
  <p:transition spd="med" advClick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92"/>
            <a:ext cx="3308350" cy="71525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4" y="27339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74669012"/>
      </p:ext>
    </p:extLst>
  </p:cSld>
  <p:clrMapOvr>
    <a:masterClrMapping/>
  </p:clrMapOvr>
  <p:transition spd="med" advClick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2" y="4959872"/>
            <a:ext cx="6035675" cy="4074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2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2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722888666"/>
      </p:ext>
    </p:extLst>
  </p:cSld>
  <p:clrMapOvr>
    <a:masterClrMapping/>
  </p:clrMapOvr>
  <p:transition spd="med" advClick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332415426"/>
      </p:ext>
    </p:extLst>
  </p:cSld>
  <p:clrMapOvr>
    <a:masterClrMapping/>
  </p:clrMapOvr>
  <p:transition spd="med" advClick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00" y="125734"/>
            <a:ext cx="69184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" y="12573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258423902"/>
      </p:ext>
    </p:extLst>
  </p:cSld>
  <p:clrMapOvr>
    <a:masterClrMapping/>
  </p:clrMapOvr>
  <p:transition spd="med" advClick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984" y="2129984"/>
            <a:ext cx="8550432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553" y="3885528"/>
            <a:ext cx="704088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36646" indent="0" algn="ctr">
              <a:buNone/>
              <a:defRPr/>
            </a:lvl2pPr>
            <a:lvl3pPr marL="873291" indent="0" algn="ctr">
              <a:buNone/>
              <a:defRPr/>
            </a:lvl3pPr>
            <a:lvl4pPr marL="1309937" indent="0" algn="ctr">
              <a:buNone/>
              <a:defRPr/>
            </a:lvl4pPr>
            <a:lvl5pPr marL="1746585" indent="0" algn="ctr">
              <a:buNone/>
              <a:defRPr/>
            </a:lvl5pPr>
            <a:lvl6pPr marL="2183229" indent="0" algn="ctr">
              <a:buNone/>
              <a:defRPr/>
            </a:lvl6pPr>
            <a:lvl7pPr marL="2619875" indent="0" algn="ctr">
              <a:buNone/>
              <a:defRPr/>
            </a:lvl7pPr>
            <a:lvl8pPr marL="3056523" indent="0" algn="ctr">
              <a:buNone/>
              <a:defRPr/>
            </a:lvl8pPr>
            <a:lvl9pPr marL="349317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A6F8840-279F-4E05-BFE5-B265D219E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7936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FAD8BF-1E39-4D14-82CC-F0D6AAA72E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317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68" y="4407169"/>
            <a:ext cx="8548848" cy="136238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168" y="2906225"/>
            <a:ext cx="8548848" cy="1500638"/>
          </a:xfrm>
        </p:spPr>
        <p:txBody>
          <a:bodyPr anchor="b"/>
          <a:lstStyle>
            <a:lvl1pPr marL="0" indent="0">
              <a:buNone/>
              <a:defRPr sz="1900"/>
            </a:lvl1pPr>
            <a:lvl2pPr marL="436646" indent="0">
              <a:buNone/>
              <a:defRPr sz="1700"/>
            </a:lvl2pPr>
            <a:lvl3pPr marL="873291" indent="0">
              <a:buNone/>
              <a:defRPr sz="1500"/>
            </a:lvl3pPr>
            <a:lvl4pPr marL="1309937" indent="0">
              <a:buNone/>
              <a:defRPr sz="1300"/>
            </a:lvl4pPr>
            <a:lvl5pPr marL="1746585" indent="0">
              <a:buNone/>
              <a:defRPr sz="1300"/>
            </a:lvl5pPr>
            <a:lvl6pPr marL="2183229" indent="0">
              <a:buNone/>
              <a:defRPr sz="1300"/>
            </a:lvl6pPr>
            <a:lvl7pPr marL="2619875" indent="0">
              <a:buNone/>
              <a:defRPr sz="1300"/>
            </a:lvl7pPr>
            <a:lvl8pPr marL="3056523" indent="0">
              <a:buNone/>
              <a:defRPr sz="1300"/>
            </a:lvl8pPr>
            <a:lvl9pPr marL="3493171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9DEACEE-5003-4602-A7A4-EA726EB884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015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128" y="1604332"/>
            <a:ext cx="4446288" cy="503620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0480" y="1604332"/>
            <a:ext cx="4447872" cy="503620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929110-D496-4F5A-9C81-F0A174ECFB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649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39" y="275376"/>
            <a:ext cx="905256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712" y="1535208"/>
            <a:ext cx="4443120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646" indent="0">
              <a:buNone/>
              <a:defRPr sz="1900" b="1"/>
            </a:lvl2pPr>
            <a:lvl3pPr marL="873291" indent="0">
              <a:buNone/>
              <a:defRPr sz="1700" b="1"/>
            </a:lvl3pPr>
            <a:lvl4pPr marL="1309937" indent="0">
              <a:buNone/>
              <a:defRPr sz="1500" b="1"/>
            </a:lvl4pPr>
            <a:lvl5pPr marL="1746585" indent="0">
              <a:buNone/>
              <a:defRPr sz="1500" b="1"/>
            </a:lvl5pPr>
            <a:lvl6pPr marL="2183229" indent="0">
              <a:buNone/>
              <a:defRPr sz="1500" b="1"/>
            </a:lvl6pPr>
            <a:lvl7pPr marL="2619875" indent="0">
              <a:buNone/>
              <a:defRPr sz="1500" b="1"/>
            </a:lvl7pPr>
            <a:lvl8pPr marL="3056523" indent="0">
              <a:buNone/>
              <a:defRPr sz="1500" b="1"/>
            </a:lvl8pPr>
            <a:lvl9pPr marL="349317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712" y="2174636"/>
            <a:ext cx="4443120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011" y="1535208"/>
            <a:ext cx="4446288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646" indent="0">
              <a:buNone/>
              <a:defRPr sz="1900" b="1"/>
            </a:lvl2pPr>
            <a:lvl3pPr marL="873291" indent="0">
              <a:buNone/>
              <a:defRPr sz="1700" b="1"/>
            </a:lvl3pPr>
            <a:lvl4pPr marL="1309937" indent="0">
              <a:buNone/>
              <a:defRPr sz="1500" b="1"/>
            </a:lvl4pPr>
            <a:lvl5pPr marL="1746585" indent="0">
              <a:buNone/>
              <a:defRPr sz="1500" b="1"/>
            </a:lvl5pPr>
            <a:lvl6pPr marL="2183229" indent="0">
              <a:buNone/>
              <a:defRPr sz="1500" b="1"/>
            </a:lvl6pPr>
            <a:lvl7pPr marL="2619875" indent="0">
              <a:buNone/>
              <a:defRPr sz="1500" b="1"/>
            </a:lvl7pPr>
            <a:lvl8pPr marL="3056523" indent="0">
              <a:buNone/>
              <a:defRPr sz="1500" b="1"/>
            </a:lvl8pPr>
            <a:lvl9pPr marL="349317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011" y="2174636"/>
            <a:ext cx="4446288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2A479D-0962-46D5-9E3C-5C352A099B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1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6A5E48-444F-4C78-978F-E170BD3C67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418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F06666-BFAE-4103-8B4F-073A5391F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201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2" y="273629"/>
            <a:ext cx="3308976" cy="1160762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099" y="273633"/>
            <a:ext cx="5623200" cy="585277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12" y="1434417"/>
            <a:ext cx="3308976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36646" indent="0">
              <a:buNone/>
              <a:defRPr sz="1200"/>
            </a:lvl2pPr>
            <a:lvl3pPr marL="873291" indent="0">
              <a:buNone/>
              <a:defRPr sz="1000"/>
            </a:lvl3pPr>
            <a:lvl4pPr marL="1309937" indent="0">
              <a:buNone/>
              <a:defRPr sz="900"/>
            </a:lvl4pPr>
            <a:lvl5pPr marL="1746585" indent="0">
              <a:buNone/>
              <a:defRPr sz="900"/>
            </a:lvl5pPr>
            <a:lvl6pPr marL="2183229" indent="0">
              <a:buNone/>
              <a:defRPr sz="900"/>
            </a:lvl6pPr>
            <a:lvl7pPr marL="2619875" indent="0">
              <a:buNone/>
              <a:defRPr sz="900"/>
            </a:lvl7pPr>
            <a:lvl8pPr marL="3056523" indent="0">
              <a:buNone/>
              <a:defRPr sz="900"/>
            </a:lvl8pPr>
            <a:lvl9pPr marL="349317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AB18980-1F99-488B-9363-0BF5D6586F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2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107" y="4800026"/>
            <a:ext cx="6035040" cy="567420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2107" y="612065"/>
            <a:ext cx="6035040" cy="4115952"/>
          </a:xfrm>
        </p:spPr>
        <p:txBody>
          <a:bodyPr/>
          <a:lstStyle>
            <a:lvl1pPr marL="0" indent="0">
              <a:buNone/>
              <a:defRPr sz="3100"/>
            </a:lvl1pPr>
            <a:lvl2pPr marL="436646" indent="0">
              <a:buNone/>
              <a:defRPr sz="2700"/>
            </a:lvl2pPr>
            <a:lvl3pPr marL="873291" indent="0">
              <a:buNone/>
              <a:defRPr sz="2300"/>
            </a:lvl3pPr>
            <a:lvl4pPr marL="1309937" indent="0">
              <a:buNone/>
              <a:defRPr sz="1900"/>
            </a:lvl4pPr>
            <a:lvl5pPr marL="1746585" indent="0">
              <a:buNone/>
              <a:defRPr sz="1900"/>
            </a:lvl5pPr>
            <a:lvl6pPr marL="2183229" indent="0">
              <a:buNone/>
              <a:defRPr sz="1900"/>
            </a:lvl6pPr>
            <a:lvl7pPr marL="2619875" indent="0">
              <a:buNone/>
              <a:defRPr sz="1900"/>
            </a:lvl7pPr>
            <a:lvl8pPr marL="3056523" indent="0">
              <a:buNone/>
              <a:defRPr sz="1900"/>
            </a:lvl8pPr>
            <a:lvl9pPr marL="3493171" indent="0">
              <a:buNone/>
              <a:defRPr sz="1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2107" y="5367444"/>
            <a:ext cx="603504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36646" indent="0">
              <a:buNone/>
              <a:defRPr sz="1200"/>
            </a:lvl2pPr>
            <a:lvl3pPr marL="873291" indent="0">
              <a:buNone/>
              <a:defRPr sz="1000"/>
            </a:lvl3pPr>
            <a:lvl4pPr marL="1309937" indent="0">
              <a:buNone/>
              <a:defRPr sz="900"/>
            </a:lvl4pPr>
            <a:lvl5pPr marL="1746585" indent="0">
              <a:buNone/>
              <a:defRPr sz="900"/>
            </a:lvl5pPr>
            <a:lvl6pPr marL="2183229" indent="0">
              <a:buNone/>
              <a:defRPr sz="900"/>
            </a:lvl6pPr>
            <a:lvl7pPr marL="2619875" indent="0">
              <a:buNone/>
              <a:defRPr sz="900"/>
            </a:lvl7pPr>
            <a:lvl8pPr marL="3056523" indent="0">
              <a:buNone/>
              <a:defRPr sz="900"/>
            </a:lvl8pPr>
            <a:lvl9pPr marL="349317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D2E6A1-E940-43D1-AE34-DF4C4BAB1B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716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9C7967-0275-422B-979E-6C1CAF8D2B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3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7984" y="273630"/>
            <a:ext cx="2260368" cy="636690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128" y="273630"/>
            <a:ext cx="6633792" cy="63669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3C41E8-0821-43F6-B11D-AC4570667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416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10066198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54380" y="1752633"/>
            <a:ext cx="854964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754380" y="3611607"/>
            <a:ext cx="8549640" cy="1199704"/>
          </a:xfrm>
        </p:spPr>
        <p:txBody>
          <a:bodyPr lIns="45685" rIns="45685"/>
          <a:lstStyle>
            <a:lvl1pPr marL="0" marR="63958" indent="0" algn="r">
              <a:buNone/>
              <a:defRPr>
                <a:solidFill>
                  <a:schemeClr val="tx2"/>
                </a:solidFill>
              </a:defRPr>
            </a:lvl1pPr>
            <a:lvl2pPr marL="456845" indent="0" algn="ctr">
              <a:buNone/>
            </a:lvl2pPr>
            <a:lvl3pPr marL="913693" indent="0" algn="ctr">
              <a:buNone/>
            </a:lvl3pPr>
            <a:lvl4pPr marL="1370537" indent="0" algn="ctr">
              <a:buNone/>
            </a:lvl4pPr>
            <a:lvl5pPr marL="1827384" indent="0" algn="ctr">
              <a:buNone/>
            </a:lvl5pPr>
            <a:lvl6pPr marL="2284230" indent="0" algn="ctr">
              <a:buNone/>
            </a:lvl6pPr>
            <a:lvl7pPr marL="2741074" indent="0" algn="ctr">
              <a:buNone/>
            </a:lvl7pPr>
            <a:lvl8pPr marL="3197921" indent="0" algn="ctr">
              <a:buNone/>
            </a:lvl8pPr>
            <a:lvl9pPr marL="3654768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4139" y="4953000"/>
            <a:ext cx="10062542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srgbClr val="001C54"/>
                </a:solidFill>
                <a:latin typeface="Calibri"/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srgbClr val="001C54"/>
                </a:solidFill>
                <a:latin typeface="Calibri"/>
              </a:endParaRPr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0540" y="6378485"/>
            <a:ext cx="1760220" cy="403347"/>
          </a:xfrm>
          <a:prstGeom prst="rect">
            <a:avLst/>
          </a:prstGeom>
          <a:noFill/>
        </p:spPr>
      </p:pic>
      <p:pic>
        <p:nvPicPr>
          <p:cNvPr id="18" name="Picture 1" descr="E:\My Documents\my file\LANL\475px-Los_Alamos_logo.svg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40" y="6172204"/>
            <a:ext cx="1461083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619" y="1059712"/>
            <a:ext cx="854964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4984" y="2931712"/>
            <a:ext cx="5029200" cy="1454888"/>
          </a:xfrm>
        </p:spPr>
        <p:txBody>
          <a:bodyPr lIns="91369" rIns="9136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 dirty="0">
              <a:solidFill>
                <a:srgbClr val="DBF5F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 dirty="0">
              <a:solidFill>
                <a:srgbClr val="DBF5F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4000353" y="3005472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3795295" y="3005472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920" y="148133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48133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1" y="550386"/>
            <a:ext cx="9051925" cy="5921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273050"/>
            <a:ext cx="905256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26" y="5410200"/>
            <a:ext cx="444420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739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5109548" y="5410200"/>
            <a:ext cx="444595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739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502926" y="1444323"/>
            <a:ext cx="444420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9547" y="1444323"/>
            <a:ext cx="444595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11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5" y="6324632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4876800"/>
            <a:ext cx="8229954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861565" y="5355102"/>
            <a:ext cx="4372051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005845" y="274320"/>
            <a:ext cx="8227771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99740" y="6407944"/>
            <a:ext cx="2112264" cy="365760"/>
          </a:xfrm>
        </p:spPr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9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5" y="6324632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5355" y="5443402"/>
            <a:ext cx="7879080" cy="648232"/>
          </a:xfrm>
          <a:noFill/>
        </p:spPr>
        <p:txBody>
          <a:bodyPr lIns="91369" tIns="0" rIns="91369" anchor="t"/>
          <a:lstStyle>
            <a:lvl1pPr marL="0" marR="1827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1460" y="189968"/>
            <a:ext cx="955548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prstClr val="white"/>
                </a:solidFill>
              </a:rPr>
              <a:t>Workshops on Hadron Physics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818099" y="6407976"/>
            <a:ext cx="258574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>
                <a:solidFill>
                  <a:prstClr val="white"/>
                </a:solidFill>
              </a:rPr>
              <a:t>Jin Huang &lt;jinhuang@jlab.org&gt;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5" y="4865122"/>
            <a:ext cx="888297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549201" y="5944936"/>
            <a:ext cx="5434686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534289" y="5939011"/>
            <a:ext cx="405949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直角三角形 9"/>
          <p:cNvSpPr>
            <a:spLocks/>
          </p:cNvSpPr>
          <p:nvPr userDrawn="1"/>
        </p:nvSpPr>
        <p:spPr bwMode="auto">
          <a:xfrm>
            <a:off x="-6641" y="5791254"/>
            <a:ext cx="374254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369" tIns="45685" rIns="91369" bIns="45685" anchor="ctr" compatLnSpc="1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-10153" y="5787770"/>
            <a:ext cx="3746060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9530523" y="4988440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9325466" y="4988440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pic>
        <p:nvPicPr>
          <p:cNvPr id="15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5" y="6324632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1481338"/>
            <a:ext cx="905256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8419" y="274672"/>
            <a:ext cx="1955217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274641"/>
            <a:ext cx="695706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5" y="304832"/>
            <a:ext cx="8547894" cy="760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4390" y="1447803"/>
            <a:ext cx="4189254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274" y="1447803"/>
            <a:ext cx="4191000" cy="464661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10066198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54380" y="1752625"/>
            <a:ext cx="854964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754380" y="3611607"/>
            <a:ext cx="8549640" cy="1199704"/>
          </a:xfrm>
        </p:spPr>
        <p:txBody>
          <a:bodyPr lIns="45685" rIns="45685"/>
          <a:lstStyle>
            <a:lvl1pPr marL="0" marR="63958" indent="0" algn="r">
              <a:buNone/>
              <a:defRPr>
                <a:solidFill>
                  <a:schemeClr val="tx2"/>
                </a:solidFill>
              </a:defRPr>
            </a:lvl1pPr>
            <a:lvl2pPr marL="456845" indent="0" algn="ctr">
              <a:buNone/>
            </a:lvl2pPr>
            <a:lvl3pPr marL="913693" indent="0" algn="ctr">
              <a:buNone/>
            </a:lvl3pPr>
            <a:lvl4pPr marL="1370537" indent="0" algn="ctr">
              <a:buNone/>
            </a:lvl4pPr>
            <a:lvl5pPr marL="1827384" indent="0" algn="ctr">
              <a:buNone/>
            </a:lvl5pPr>
            <a:lvl6pPr marL="2284230" indent="0" algn="ctr">
              <a:buNone/>
            </a:lvl6pPr>
            <a:lvl7pPr marL="2741074" indent="0" algn="ctr">
              <a:buNone/>
            </a:lvl7pPr>
            <a:lvl8pPr marL="3197921" indent="0" algn="ctr">
              <a:buNone/>
            </a:lvl8pPr>
            <a:lvl9pPr marL="3654768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4139" y="4953000"/>
            <a:ext cx="10062542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srgbClr val="001C54"/>
                </a:solidFill>
                <a:latin typeface="Calibri"/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srgbClr val="001C54"/>
                </a:solidFill>
                <a:latin typeface="Calibri"/>
              </a:endParaRPr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0" i="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0540" y="6378477"/>
            <a:ext cx="1760220" cy="403347"/>
          </a:xfrm>
          <a:prstGeom prst="rect">
            <a:avLst/>
          </a:prstGeom>
          <a:noFill/>
        </p:spPr>
      </p:pic>
      <p:pic>
        <p:nvPicPr>
          <p:cNvPr id="18" name="Picture 1" descr="E:\My Documents\my file\LANL\475px-Los_Alamos_logo.svg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35" y="6172204"/>
            <a:ext cx="1461083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619" y="1059712"/>
            <a:ext cx="854964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4984" y="2931712"/>
            <a:ext cx="5029200" cy="1454888"/>
          </a:xfrm>
        </p:spPr>
        <p:txBody>
          <a:bodyPr lIns="91369" rIns="9136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 dirty="0">
              <a:solidFill>
                <a:srgbClr val="DBF5F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 dirty="0">
              <a:solidFill>
                <a:srgbClr val="DBF5F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4000353" y="3005472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3795295" y="3005472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920" y="148133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48133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273050"/>
            <a:ext cx="905256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26" y="5410200"/>
            <a:ext cx="444420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739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5109544" y="5410200"/>
            <a:ext cx="444595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739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502926" y="1444313"/>
            <a:ext cx="444420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9543" y="1444313"/>
            <a:ext cx="444595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11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5" y="6324624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srgbClr val="DBF5F9"/>
                </a:solidFill>
              </a:rPr>
              <a:t>Workshops on Hadron Physics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>
                <a:solidFill>
                  <a:srgbClr val="DBF5F9"/>
                </a:solidFill>
              </a:rPr>
              <a:t>Jin Huang &lt;jinhuang@jlab.org&gt;</a:t>
            </a:r>
            <a:endParaRPr lang="en-US">
              <a:solidFill>
                <a:srgbClr val="DBF5F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srgbClr val="DBF5F9"/>
                </a:solidFill>
              </a:rPr>
              <a:pPr/>
              <a:t>‹#›</a:t>
            </a:fld>
            <a:endParaRPr lang="en-US">
              <a:solidFill>
                <a:srgbClr val="DBF5F9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4876800"/>
            <a:ext cx="8229954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861565" y="5355102"/>
            <a:ext cx="4372051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005845" y="274320"/>
            <a:ext cx="8227771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99740" y="6407944"/>
            <a:ext cx="2112264" cy="365760"/>
          </a:xfrm>
        </p:spPr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9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5" y="6324624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5355" y="5443402"/>
            <a:ext cx="7879080" cy="648232"/>
          </a:xfrm>
          <a:noFill/>
        </p:spPr>
        <p:txBody>
          <a:bodyPr lIns="91369" tIns="0" rIns="91369" anchor="t"/>
          <a:lstStyle>
            <a:lvl1pPr marL="0" marR="1827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1460" y="189968"/>
            <a:ext cx="955548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altLang="zh-CN" smtClean="0">
                <a:solidFill>
                  <a:prstClr val="white"/>
                </a:solidFill>
              </a:rPr>
              <a:t>Workshops on Hadron Physics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818095" y="6407968"/>
            <a:ext cx="258574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>
                <a:solidFill>
                  <a:prstClr val="white"/>
                </a:solidFill>
              </a:rPr>
              <a:t>Jin Huang &lt;jinhuang@jlab.org&gt;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DE73889-8752-428C-A11C-8679396BAC9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5" y="4865122"/>
            <a:ext cx="888297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549201" y="5944936"/>
            <a:ext cx="5434686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534289" y="5939011"/>
            <a:ext cx="405949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直角三角形 9"/>
          <p:cNvSpPr>
            <a:spLocks/>
          </p:cNvSpPr>
          <p:nvPr userDrawn="1"/>
        </p:nvSpPr>
        <p:spPr bwMode="auto">
          <a:xfrm>
            <a:off x="-6641" y="5791254"/>
            <a:ext cx="374254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369" tIns="45685" rIns="91369" bIns="45685" anchor="ctr" compatLnSpc="1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-10153" y="5787762"/>
            <a:ext cx="3746060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9530523" y="4988440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9325466" y="4988440"/>
            <a:ext cx="201168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45685" rIns="91369" bIns="45685"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pic>
        <p:nvPicPr>
          <p:cNvPr id="15" name="Picture 5" descr="E:\My Documents\my file\JLab\Document\Logo\JLab_logo_whi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5" y="6324624"/>
            <a:ext cx="1760220" cy="403347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1481338"/>
            <a:ext cx="905256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8419" y="274664"/>
            <a:ext cx="1955217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274641"/>
            <a:ext cx="695706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altLang="zh-CN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E73889-8752-428C-A11C-8679396BAC9B}" type="slidenum">
              <a:rPr lang="en-US" smtClean="0">
                <a:solidFill>
                  <a:srgbClr val="0F6F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0F6FC6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5" y="304824"/>
            <a:ext cx="8547894" cy="760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4390" y="1447803"/>
            <a:ext cx="4189254" cy="4646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274" y="1447803"/>
            <a:ext cx="4191000" cy="464661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703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2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E96A20A1-680D-4E77-ABC6-2707AAAD15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95D26375-C2EE-416C-AC4B-1A08C988FB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79" y="4407212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79" y="2906722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7BAF79A7-18BF-4CBD-8FC4-CE729CD4E6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C299E676-A3BD-481E-BB8E-14536F7B56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59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59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6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6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512845BA-F8F6-4D11-B1F9-6E954662DE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E9F83F46-72E3-4BEE-97BC-50124B3FB4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F6DED197-92C8-4CAE-B295-74A77996AA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3" y="273362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4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437E8282-C015-402B-99B2-F4350CAFAD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684C3F6C-903F-4AAB-A132-B739F950ED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277DDC2E-E715-4B90-8C19-587016B6F6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940"/>
            <a:ext cx="3308350" cy="7152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5" y="27346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68" y="274950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950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27DD2A00-F1B0-4FD5-8DBA-7A94AF67B6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4380" y="2130656"/>
            <a:ext cx="854964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8760" y="3886202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9DBC99B-A7FE-4F49-A3FC-FDC718615C4E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C9E02C8A-CE6A-4CE9-96CB-B36B855790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6205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4F6365D-C9C0-46A0-8B9F-D803A60BEB63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B63E4BE0-3A2F-4558-8BF3-C01F169637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2028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549" y="4407142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4549" y="290672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4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8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FB1C70E-BDB3-44A5-899E-3166F111DE71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A11F09B-3F0D-47D8-B5CE-C118D5AD03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8837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BDC86DE8-7E4B-4D99-A2EF-FC309FA34A19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CECE20A2-B41F-4B06-B7A1-BA5EFE3B4E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06606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37" y="1535115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9" indent="0">
              <a:buNone/>
              <a:defRPr sz="2000" b="1"/>
            </a:lvl2pPr>
            <a:lvl3pPr marL="913223" indent="0">
              <a:buNone/>
              <a:defRPr sz="1800" b="1"/>
            </a:lvl3pPr>
            <a:lvl4pPr marL="1369832" indent="0">
              <a:buNone/>
              <a:defRPr sz="1600" b="1"/>
            </a:lvl4pPr>
            <a:lvl5pPr marL="1826442" indent="0">
              <a:buNone/>
              <a:defRPr sz="1600" b="1"/>
            </a:lvl5pPr>
            <a:lvl6pPr marL="2283053" indent="0">
              <a:buNone/>
              <a:defRPr sz="1600" b="1"/>
            </a:lvl6pPr>
            <a:lvl7pPr marL="2739665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37" y="2174877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9606" y="1535115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9" indent="0">
              <a:buNone/>
              <a:defRPr sz="2000" b="1"/>
            </a:lvl2pPr>
            <a:lvl3pPr marL="913223" indent="0">
              <a:buNone/>
              <a:defRPr sz="1800" b="1"/>
            </a:lvl3pPr>
            <a:lvl4pPr marL="1369832" indent="0">
              <a:buNone/>
              <a:defRPr sz="1600" b="1"/>
            </a:lvl4pPr>
            <a:lvl5pPr marL="1826442" indent="0">
              <a:buNone/>
              <a:defRPr sz="1600" b="1"/>
            </a:lvl5pPr>
            <a:lvl6pPr marL="2283053" indent="0">
              <a:buNone/>
              <a:defRPr sz="1600" b="1"/>
            </a:lvl6pPr>
            <a:lvl7pPr marL="2739665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9606" y="2174877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2F364BDC-6D81-44DD-90D3-23EBA0C52FA4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8216463-BFCC-43AF-A41C-7488B0E928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45749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3D24E683-D876-430F-8E42-35E4F5B4E5ED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A8B84CDC-2B95-4DB4-805E-BA86302B7D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788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30D60B2B-817C-4FA2-A32E-8B6B73FA527E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CC0A53A6-BC57-4F16-9F5F-CCEC661D83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6477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8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2562" y="27310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2928" y="1435114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09" indent="0">
              <a:buNone/>
              <a:defRPr sz="1200"/>
            </a:lvl2pPr>
            <a:lvl3pPr marL="913223" indent="0">
              <a:buNone/>
              <a:defRPr sz="1000"/>
            </a:lvl3pPr>
            <a:lvl4pPr marL="1369832" indent="0">
              <a:buNone/>
              <a:defRPr sz="900"/>
            </a:lvl4pPr>
            <a:lvl5pPr marL="1826442" indent="0">
              <a:buNone/>
              <a:defRPr sz="900"/>
            </a:lvl5pPr>
            <a:lvl6pPr marL="2283053" indent="0">
              <a:buNone/>
              <a:defRPr sz="900"/>
            </a:lvl6pPr>
            <a:lvl7pPr marL="2739665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A5759ED-48DF-484E-B2B3-22AF6271F7E4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001395B0-499F-42EF-9DDC-E77982FC18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3540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609" indent="0">
              <a:buNone/>
              <a:defRPr sz="2800"/>
            </a:lvl2pPr>
            <a:lvl3pPr marL="913223" indent="0">
              <a:buNone/>
              <a:defRPr sz="2400"/>
            </a:lvl3pPr>
            <a:lvl4pPr marL="1369832" indent="0">
              <a:buNone/>
              <a:defRPr sz="2000"/>
            </a:lvl4pPr>
            <a:lvl5pPr marL="1826442" indent="0">
              <a:buNone/>
              <a:defRPr sz="2000"/>
            </a:lvl5pPr>
            <a:lvl6pPr marL="2283053" indent="0">
              <a:buNone/>
              <a:defRPr sz="2000"/>
            </a:lvl6pPr>
            <a:lvl7pPr marL="2739665" indent="0">
              <a:buNone/>
              <a:defRPr sz="2000"/>
            </a:lvl7pPr>
            <a:lvl8pPr marL="3196275" indent="0">
              <a:buNone/>
              <a:defRPr sz="2000"/>
            </a:lvl8pPr>
            <a:lvl9pPr marL="365288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09" indent="0">
              <a:buNone/>
              <a:defRPr sz="1200"/>
            </a:lvl2pPr>
            <a:lvl3pPr marL="913223" indent="0">
              <a:buNone/>
              <a:defRPr sz="1000"/>
            </a:lvl3pPr>
            <a:lvl4pPr marL="1369832" indent="0">
              <a:buNone/>
              <a:defRPr sz="900"/>
            </a:lvl4pPr>
            <a:lvl5pPr marL="1826442" indent="0">
              <a:buNone/>
              <a:defRPr sz="900"/>
            </a:lvl5pPr>
            <a:lvl6pPr marL="2283053" indent="0">
              <a:buNone/>
              <a:defRPr sz="900"/>
            </a:lvl6pPr>
            <a:lvl7pPr marL="2739665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194F2738-399E-4FA1-9C9A-F36FE77F9D79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7D6807D-8826-4CB9-87A5-45EE1A1FAD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01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520DE-70F3-49BB-A0D4-A9792CBFB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22" y="4960194"/>
            <a:ext cx="6035675" cy="4074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22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567" indent="0">
              <a:buNone/>
              <a:defRPr sz="2800"/>
            </a:lvl2pPr>
            <a:lvl3pPr marL="909109" indent="0">
              <a:buNone/>
              <a:defRPr sz="2400"/>
            </a:lvl3pPr>
            <a:lvl4pPr marL="1363660" indent="0">
              <a:buNone/>
              <a:defRPr sz="2000"/>
            </a:lvl4pPr>
            <a:lvl5pPr marL="1818211" indent="0">
              <a:buNone/>
              <a:defRPr sz="2000"/>
            </a:lvl5pPr>
            <a:lvl6pPr marL="2272760" indent="0">
              <a:buNone/>
              <a:defRPr sz="2000"/>
            </a:lvl6pPr>
            <a:lvl7pPr marL="2727311" indent="0">
              <a:buNone/>
              <a:defRPr sz="2000"/>
            </a:lvl7pPr>
            <a:lvl8pPr marL="3181865" indent="0">
              <a:buNone/>
              <a:defRPr sz="2000"/>
            </a:lvl8pPr>
            <a:lvl9pPr marL="363641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22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483E3FA-38B9-4402-8056-B3DECEBD6E20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B5E4896-2DAF-42BD-913C-C4CF1EEACE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28002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2345" y="274684"/>
            <a:ext cx="226314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274684"/>
            <a:ext cx="662178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3AD823B3-4846-43D8-9BE0-911C274E21DF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A805C7A-3652-4218-A5BA-52A2856A61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4304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23" y="2569159"/>
            <a:ext cx="8550275" cy="592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85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609" indent="0" algn="ctr">
              <a:buNone/>
              <a:defRPr/>
            </a:lvl2pPr>
            <a:lvl3pPr marL="913223" indent="0" algn="ctr">
              <a:buNone/>
              <a:defRPr/>
            </a:lvl3pPr>
            <a:lvl4pPr marL="1369832" indent="0" algn="ctr">
              <a:buNone/>
              <a:defRPr/>
            </a:lvl4pPr>
            <a:lvl5pPr marL="1826442" indent="0" algn="ctr">
              <a:buNone/>
              <a:defRPr/>
            </a:lvl5pPr>
            <a:lvl6pPr marL="2283053" indent="0" algn="ctr">
              <a:buNone/>
              <a:defRPr/>
            </a:lvl6pPr>
            <a:lvl7pPr marL="2739665" indent="0" algn="ctr">
              <a:buNone/>
              <a:defRPr/>
            </a:lvl7pPr>
            <a:lvl8pPr marL="3196275" indent="0" algn="ctr">
              <a:buNone/>
              <a:defRPr/>
            </a:lvl8pPr>
            <a:lvl9pPr marL="365288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60256889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1175278053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58" y="4407134"/>
            <a:ext cx="8548687" cy="133122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58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09" indent="0">
              <a:buNone/>
              <a:defRPr sz="1800"/>
            </a:lvl2pPr>
            <a:lvl3pPr marL="913223" indent="0">
              <a:buNone/>
              <a:defRPr sz="1600"/>
            </a:lvl3pPr>
            <a:lvl4pPr marL="1369832" indent="0">
              <a:buNone/>
              <a:defRPr sz="1400"/>
            </a:lvl4pPr>
            <a:lvl5pPr marL="1826442" indent="0">
              <a:buNone/>
              <a:defRPr sz="1400"/>
            </a:lvl5pPr>
            <a:lvl6pPr marL="2283053" indent="0">
              <a:buNone/>
              <a:defRPr sz="1400"/>
            </a:lvl6pPr>
            <a:lvl7pPr marL="2739665" indent="0">
              <a:buNone/>
              <a:defRPr sz="1400"/>
            </a:lvl7pPr>
            <a:lvl8pPr marL="3196275" indent="0">
              <a:buNone/>
              <a:defRPr sz="1400"/>
            </a:lvl8pPr>
            <a:lvl9pPr marL="365288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1880041184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900514568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98" y="549858"/>
            <a:ext cx="9051925" cy="5925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9" indent="0">
              <a:buNone/>
              <a:defRPr sz="2000" b="1"/>
            </a:lvl2pPr>
            <a:lvl3pPr marL="913223" indent="0">
              <a:buNone/>
              <a:defRPr sz="1800" b="1"/>
            </a:lvl3pPr>
            <a:lvl4pPr marL="1369832" indent="0">
              <a:buNone/>
              <a:defRPr sz="1600" b="1"/>
            </a:lvl4pPr>
            <a:lvl5pPr marL="1826442" indent="0">
              <a:buNone/>
              <a:defRPr sz="1600" b="1"/>
            </a:lvl5pPr>
            <a:lvl6pPr marL="2283053" indent="0">
              <a:buNone/>
              <a:defRPr sz="1600" b="1"/>
            </a:lvl6pPr>
            <a:lvl7pPr marL="2739665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09" indent="0">
              <a:buNone/>
              <a:defRPr sz="2000" b="1"/>
            </a:lvl2pPr>
            <a:lvl3pPr marL="913223" indent="0">
              <a:buNone/>
              <a:defRPr sz="1800" b="1"/>
            </a:lvl3pPr>
            <a:lvl4pPr marL="1369832" indent="0">
              <a:buNone/>
              <a:defRPr sz="1600" b="1"/>
            </a:lvl4pPr>
            <a:lvl5pPr marL="1826442" indent="0">
              <a:buNone/>
              <a:defRPr sz="1600" b="1"/>
            </a:lvl5pPr>
            <a:lvl6pPr marL="2283053" indent="0">
              <a:buNone/>
              <a:defRPr sz="1600" b="1"/>
            </a:lvl6pPr>
            <a:lvl7pPr marL="2739665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409674151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2573364874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396432174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437"/>
            <a:ext cx="3308350" cy="7156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52" y="27310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09" indent="0">
              <a:buNone/>
              <a:defRPr sz="1200"/>
            </a:lvl2pPr>
            <a:lvl3pPr marL="913223" indent="0">
              <a:buNone/>
              <a:defRPr sz="1000"/>
            </a:lvl3pPr>
            <a:lvl4pPr marL="1369832" indent="0">
              <a:buNone/>
              <a:defRPr sz="900"/>
            </a:lvl4pPr>
            <a:lvl5pPr marL="1826442" indent="0">
              <a:buNone/>
              <a:defRPr sz="900"/>
            </a:lvl5pPr>
            <a:lvl6pPr marL="2283053" indent="0">
              <a:buNone/>
              <a:defRPr sz="900"/>
            </a:lvl6pPr>
            <a:lvl7pPr marL="2739665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162332445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35" y="4959448"/>
            <a:ext cx="6035675" cy="40789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35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609" indent="0">
              <a:buNone/>
              <a:defRPr sz="2800"/>
            </a:lvl2pPr>
            <a:lvl3pPr marL="913223" indent="0">
              <a:buNone/>
              <a:defRPr sz="2400"/>
            </a:lvl3pPr>
            <a:lvl4pPr marL="1369832" indent="0">
              <a:buNone/>
              <a:defRPr sz="2000"/>
            </a:lvl4pPr>
            <a:lvl5pPr marL="1826442" indent="0">
              <a:buNone/>
              <a:defRPr sz="2000"/>
            </a:lvl5pPr>
            <a:lvl6pPr marL="2283053" indent="0">
              <a:buNone/>
              <a:defRPr sz="2000"/>
            </a:lvl6pPr>
            <a:lvl7pPr marL="2739665" indent="0">
              <a:buNone/>
              <a:defRPr sz="2000"/>
            </a:lvl7pPr>
            <a:lvl8pPr marL="3196275" indent="0">
              <a:buNone/>
              <a:defRPr sz="2000"/>
            </a:lvl8pPr>
            <a:lvl9pPr marL="365288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35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09" indent="0">
              <a:buNone/>
              <a:defRPr sz="1200"/>
            </a:lvl2pPr>
            <a:lvl3pPr marL="913223" indent="0">
              <a:buNone/>
              <a:defRPr sz="1000"/>
            </a:lvl3pPr>
            <a:lvl4pPr marL="1369832" indent="0">
              <a:buNone/>
              <a:defRPr sz="900"/>
            </a:lvl4pPr>
            <a:lvl5pPr marL="1826442" indent="0">
              <a:buNone/>
              <a:defRPr sz="900"/>
            </a:lvl5pPr>
            <a:lvl6pPr marL="2283053" indent="0">
              <a:buNone/>
              <a:defRPr sz="900"/>
            </a:lvl6pPr>
            <a:lvl7pPr marL="2739665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66521725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181587583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771" y="125460"/>
            <a:ext cx="69267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" y="125460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1584701819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634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086C2CE0-EB78-44B8-B744-303F5F5D5BD3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041A25E-8B41-4AD3-AC1F-591AC9D27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565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E1618A3-14BA-4ED9-8247-550B1F96C2E6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56E07D70-1F85-48A6-A1FA-6AB3E9AC3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9717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7113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2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7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633A702-FCFE-439C-B43C-D7EA4BAFCE60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03AEB2BF-7B9A-45CD-8E4E-2DE8FF81A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189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15CE0AFC-3600-47A2-8E0B-06E41955B38D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B2AF916-6832-432D-8265-ECF3AD1654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499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2" y="1535115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4" indent="0">
              <a:buNone/>
              <a:defRPr sz="2000" b="1"/>
            </a:lvl2pPr>
            <a:lvl3pPr marL="913928" indent="0">
              <a:buNone/>
              <a:defRPr sz="1800" b="1"/>
            </a:lvl3pPr>
            <a:lvl4pPr marL="1370893" indent="0">
              <a:buNone/>
              <a:defRPr sz="1600" b="1"/>
            </a:lvl4pPr>
            <a:lvl5pPr marL="1827858" indent="0">
              <a:buNone/>
              <a:defRPr sz="1600" b="1"/>
            </a:lvl5pPr>
            <a:lvl6pPr marL="2284823" indent="0">
              <a:buNone/>
              <a:defRPr sz="1600" b="1"/>
            </a:lvl6pPr>
            <a:lvl7pPr marL="2741789" indent="0">
              <a:buNone/>
              <a:defRPr sz="1600" b="1"/>
            </a:lvl7pPr>
            <a:lvl8pPr marL="3198752" indent="0">
              <a:buNone/>
              <a:defRPr sz="1600" b="1"/>
            </a:lvl8pPr>
            <a:lvl9pPr marL="36557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2" y="2174877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1" y="1535115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4" indent="0">
              <a:buNone/>
              <a:defRPr sz="2000" b="1"/>
            </a:lvl2pPr>
            <a:lvl3pPr marL="913928" indent="0">
              <a:buNone/>
              <a:defRPr sz="1800" b="1"/>
            </a:lvl3pPr>
            <a:lvl4pPr marL="1370893" indent="0">
              <a:buNone/>
              <a:defRPr sz="1600" b="1"/>
            </a:lvl4pPr>
            <a:lvl5pPr marL="1827858" indent="0">
              <a:buNone/>
              <a:defRPr sz="1600" b="1"/>
            </a:lvl5pPr>
            <a:lvl6pPr marL="2284823" indent="0">
              <a:buNone/>
              <a:defRPr sz="1600" b="1"/>
            </a:lvl6pPr>
            <a:lvl7pPr marL="2741789" indent="0">
              <a:buNone/>
              <a:defRPr sz="1600" b="1"/>
            </a:lvl7pPr>
            <a:lvl8pPr marL="3198752" indent="0">
              <a:buNone/>
              <a:defRPr sz="1600" b="1"/>
            </a:lvl8pPr>
            <a:lvl9pPr marL="36557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1" y="2174877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21F6EDE-6BEB-4301-98C8-AAFF8154A73C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71D0B35D-3948-4CAA-A7FA-9BB4A29A5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4373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E38856FF-353A-4FC1-8476-D3CB4FFE9578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3E2EDE8-76ED-4659-9664-A700420E6D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319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AEAEEF0A-C63C-49E8-8F18-A3D1A9823ED3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FB569BB-E586-4F9C-A986-02E7504827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70" y="125793"/>
            <a:ext cx="69176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" y="12579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8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7" y="273078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8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64" indent="0">
              <a:buNone/>
              <a:defRPr sz="1200"/>
            </a:lvl2pPr>
            <a:lvl3pPr marL="913928" indent="0">
              <a:buNone/>
              <a:defRPr sz="1000"/>
            </a:lvl3pPr>
            <a:lvl4pPr marL="1370893" indent="0">
              <a:buNone/>
              <a:defRPr sz="900"/>
            </a:lvl4pPr>
            <a:lvl5pPr marL="1827858" indent="0">
              <a:buNone/>
              <a:defRPr sz="900"/>
            </a:lvl5pPr>
            <a:lvl6pPr marL="2284823" indent="0">
              <a:buNone/>
              <a:defRPr sz="900"/>
            </a:lvl6pPr>
            <a:lvl7pPr marL="2741789" indent="0">
              <a:buNone/>
              <a:defRPr sz="900"/>
            </a:lvl7pPr>
            <a:lvl8pPr marL="3198752" indent="0">
              <a:buNone/>
              <a:defRPr sz="900"/>
            </a:lvl8pPr>
            <a:lvl9pPr marL="36557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ACBF1C8-7C86-4036-85EB-060D702EA6D8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C929D84C-656E-4702-9E4D-96B3B0A232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48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64" indent="0">
              <a:buNone/>
              <a:defRPr sz="2800"/>
            </a:lvl2pPr>
            <a:lvl3pPr marL="913928" indent="0">
              <a:buNone/>
              <a:defRPr sz="2400"/>
            </a:lvl3pPr>
            <a:lvl4pPr marL="1370893" indent="0">
              <a:buNone/>
              <a:defRPr sz="2000"/>
            </a:lvl4pPr>
            <a:lvl5pPr marL="1827858" indent="0">
              <a:buNone/>
              <a:defRPr sz="2000"/>
            </a:lvl5pPr>
            <a:lvl6pPr marL="2284823" indent="0">
              <a:buNone/>
              <a:defRPr sz="2000"/>
            </a:lvl6pPr>
            <a:lvl7pPr marL="2741789" indent="0">
              <a:buNone/>
              <a:defRPr sz="2000"/>
            </a:lvl7pPr>
            <a:lvl8pPr marL="3198752" indent="0">
              <a:buNone/>
              <a:defRPr sz="2000"/>
            </a:lvl8pPr>
            <a:lvl9pPr marL="365571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64" indent="0">
              <a:buNone/>
              <a:defRPr sz="1200"/>
            </a:lvl2pPr>
            <a:lvl3pPr marL="913928" indent="0">
              <a:buNone/>
              <a:defRPr sz="1000"/>
            </a:lvl3pPr>
            <a:lvl4pPr marL="1370893" indent="0">
              <a:buNone/>
              <a:defRPr sz="900"/>
            </a:lvl4pPr>
            <a:lvl5pPr marL="1827858" indent="0">
              <a:buNone/>
              <a:defRPr sz="900"/>
            </a:lvl5pPr>
            <a:lvl6pPr marL="2284823" indent="0">
              <a:buNone/>
              <a:defRPr sz="900"/>
            </a:lvl6pPr>
            <a:lvl7pPr marL="2741789" indent="0">
              <a:buNone/>
              <a:defRPr sz="900"/>
            </a:lvl7pPr>
            <a:lvl8pPr marL="3198752" indent="0">
              <a:buNone/>
              <a:defRPr sz="900"/>
            </a:lvl8pPr>
            <a:lvl9pPr marL="36557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4374FFD7-0582-4BCC-8F00-646E8B7D944F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93DA9160-A2B2-4D95-A084-326639F2F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488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5E79A056-2A5D-41E1-BFCF-E00284FEBCAC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DC988AD1-0F9B-4E43-A4EC-44A499FA9F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8748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661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661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8F6AF2F3-7D61-4791-BB9B-5FC304BDFE69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fld id="{2556A69C-4D39-43E9-A2CD-6BC10CDCC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720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40" y="2569595"/>
            <a:ext cx="8550275" cy="592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02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681" indent="0" algn="ctr">
              <a:buNone/>
              <a:defRPr/>
            </a:lvl2pPr>
            <a:lvl3pPr marL="913362" indent="0" algn="ctr">
              <a:buNone/>
              <a:defRPr/>
            </a:lvl3pPr>
            <a:lvl4pPr marL="1370045" indent="0" algn="ctr">
              <a:buNone/>
              <a:defRPr/>
            </a:lvl4pPr>
            <a:lvl5pPr marL="1826727" indent="0" algn="ctr">
              <a:buNone/>
              <a:defRPr/>
            </a:lvl5pPr>
            <a:lvl6pPr marL="2283408" indent="0" algn="ctr">
              <a:buNone/>
              <a:defRPr/>
            </a:lvl6pPr>
            <a:lvl7pPr marL="2740087" indent="0" algn="ctr">
              <a:buNone/>
              <a:defRPr/>
            </a:lvl7pPr>
            <a:lvl8pPr marL="3196770" indent="0" algn="ctr">
              <a:buNone/>
              <a:defRPr/>
            </a:lvl8pPr>
            <a:lvl9pPr marL="365345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943545611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792418693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53" y="4407360"/>
            <a:ext cx="8548687" cy="13312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53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81" indent="0">
              <a:buNone/>
              <a:defRPr sz="1800"/>
            </a:lvl2pPr>
            <a:lvl3pPr marL="913362" indent="0">
              <a:buNone/>
              <a:defRPr sz="1600"/>
            </a:lvl3pPr>
            <a:lvl4pPr marL="1370045" indent="0">
              <a:buNone/>
              <a:defRPr sz="1400"/>
            </a:lvl4pPr>
            <a:lvl5pPr marL="1826727" indent="0">
              <a:buNone/>
              <a:defRPr sz="1400"/>
            </a:lvl5pPr>
            <a:lvl6pPr marL="2283408" indent="0">
              <a:buNone/>
              <a:defRPr sz="1400"/>
            </a:lvl6pPr>
            <a:lvl7pPr marL="2740087" indent="0">
              <a:buNone/>
              <a:defRPr sz="1400"/>
            </a:lvl7pPr>
            <a:lvl8pPr marL="3196770" indent="0">
              <a:buNone/>
              <a:defRPr sz="1400"/>
            </a:lvl8pPr>
            <a:lvl9pPr marL="365345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92638544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916518666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15" y="550295"/>
            <a:ext cx="9051925" cy="59257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1" indent="0">
              <a:buNone/>
              <a:defRPr sz="2000" b="1"/>
            </a:lvl2pPr>
            <a:lvl3pPr marL="913362" indent="0">
              <a:buNone/>
              <a:defRPr sz="1800" b="1"/>
            </a:lvl3pPr>
            <a:lvl4pPr marL="1370045" indent="0">
              <a:buNone/>
              <a:defRPr sz="1600" b="1"/>
            </a:lvl4pPr>
            <a:lvl5pPr marL="1826727" indent="0">
              <a:buNone/>
              <a:defRPr sz="1600" b="1"/>
            </a:lvl5pPr>
            <a:lvl6pPr marL="2283408" indent="0">
              <a:buNone/>
              <a:defRPr sz="1600" b="1"/>
            </a:lvl6pPr>
            <a:lvl7pPr marL="2740087" indent="0">
              <a:buNone/>
              <a:defRPr sz="1600" b="1"/>
            </a:lvl7pPr>
            <a:lvl8pPr marL="3196770" indent="0">
              <a:buNone/>
              <a:defRPr sz="1600" b="1"/>
            </a:lvl8pPr>
            <a:lvl9pPr marL="365345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1" indent="0">
              <a:buNone/>
              <a:defRPr sz="2000" b="1"/>
            </a:lvl2pPr>
            <a:lvl3pPr marL="913362" indent="0">
              <a:buNone/>
              <a:defRPr sz="1800" b="1"/>
            </a:lvl3pPr>
            <a:lvl4pPr marL="1370045" indent="0">
              <a:buNone/>
              <a:defRPr sz="1600" b="1"/>
            </a:lvl4pPr>
            <a:lvl5pPr marL="1826727" indent="0">
              <a:buNone/>
              <a:defRPr sz="1600" b="1"/>
            </a:lvl5pPr>
            <a:lvl6pPr marL="2283408" indent="0">
              <a:buNone/>
              <a:defRPr sz="1600" b="1"/>
            </a:lvl6pPr>
            <a:lvl7pPr marL="2740087" indent="0">
              <a:buNone/>
              <a:defRPr sz="1600" b="1"/>
            </a:lvl7pPr>
            <a:lvl8pPr marL="3196770" indent="0">
              <a:buNone/>
              <a:defRPr sz="1600" b="1"/>
            </a:lvl8pPr>
            <a:lvl9pPr marL="365345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269772236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2666214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6" y="2569688"/>
            <a:ext cx="8550275" cy="592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8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567" indent="0" algn="ctr">
              <a:buNone/>
              <a:defRPr/>
            </a:lvl2pPr>
            <a:lvl3pPr marL="909109" indent="0" algn="ctr">
              <a:buNone/>
              <a:defRPr/>
            </a:lvl3pPr>
            <a:lvl4pPr marL="1363660" indent="0" algn="ctr">
              <a:buNone/>
              <a:defRPr/>
            </a:lvl4pPr>
            <a:lvl5pPr marL="1818211" indent="0" algn="ctr">
              <a:buNone/>
              <a:defRPr/>
            </a:lvl5pPr>
            <a:lvl6pPr marL="2272760" indent="0" algn="ctr">
              <a:buNone/>
              <a:defRPr/>
            </a:lvl6pPr>
            <a:lvl7pPr marL="2727311" indent="0" algn="ctr">
              <a:buNone/>
              <a:defRPr/>
            </a:lvl7pPr>
            <a:lvl8pPr marL="3181865" indent="0" algn="ctr">
              <a:buNone/>
              <a:defRPr/>
            </a:lvl8pPr>
            <a:lvl9pPr marL="36364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116619051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433"/>
            <a:ext cx="3308350" cy="7156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9" y="273324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81" indent="0">
              <a:buNone/>
              <a:defRPr sz="1200"/>
            </a:lvl2pPr>
            <a:lvl3pPr marL="913362" indent="0">
              <a:buNone/>
              <a:defRPr sz="1000"/>
            </a:lvl3pPr>
            <a:lvl4pPr marL="1370045" indent="0">
              <a:buNone/>
              <a:defRPr sz="900"/>
            </a:lvl4pPr>
            <a:lvl5pPr marL="1826727" indent="0">
              <a:buNone/>
              <a:defRPr sz="900"/>
            </a:lvl5pPr>
            <a:lvl6pPr marL="2283408" indent="0">
              <a:buNone/>
              <a:defRPr sz="900"/>
            </a:lvl6pPr>
            <a:lvl7pPr marL="2740087" indent="0">
              <a:buNone/>
              <a:defRPr sz="900"/>
            </a:lvl7pPr>
            <a:lvl8pPr marL="3196770" indent="0">
              <a:buNone/>
              <a:defRPr sz="900"/>
            </a:lvl8pPr>
            <a:lvl9pPr marL="365345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874767412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30" y="4959873"/>
            <a:ext cx="6035675" cy="4079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30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681" indent="0">
              <a:buNone/>
              <a:defRPr sz="2800"/>
            </a:lvl2pPr>
            <a:lvl3pPr marL="913362" indent="0">
              <a:buNone/>
              <a:defRPr sz="2400"/>
            </a:lvl3pPr>
            <a:lvl4pPr marL="1370045" indent="0">
              <a:buNone/>
              <a:defRPr sz="2000"/>
            </a:lvl4pPr>
            <a:lvl5pPr marL="1826727" indent="0">
              <a:buNone/>
              <a:defRPr sz="2000"/>
            </a:lvl5pPr>
            <a:lvl6pPr marL="2283408" indent="0">
              <a:buNone/>
              <a:defRPr sz="2000"/>
            </a:lvl6pPr>
            <a:lvl7pPr marL="2740087" indent="0">
              <a:buNone/>
              <a:defRPr sz="2000"/>
            </a:lvl7pPr>
            <a:lvl8pPr marL="3196770" indent="0">
              <a:buNone/>
              <a:defRPr sz="2000"/>
            </a:lvl8pPr>
            <a:lvl9pPr marL="3653453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30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81" indent="0">
              <a:buNone/>
              <a:defRPr sz="1200"/>
            </a:lvl2pPr>
            <a:lvl3pPr marL="913362" indent="0">
              <a:buNone/>
              <a:defRPr sz="1000"/>
            </a:lvl3pPr>
            <a:lvl4pPr marL="1370045" indent="0">
              <a:buNone/>
              <a:defRPr sz="900"/>
            </a:lvl4pPr>
            <a:lvl5pPr marL="1826727" indent="0">
              <a:buNone/>
              <a:defRPr sz="900"/>
            </a:lvl5pPr>
            <a:lvl6pPr marL="2283408" indent="0">
              <a:buNone/>
              <a:defRPr sz="900"/>
            </a:lvl6pPr>
            <a:lvl7pPr marL="2740087" indent="0">
              <a:buNone/>
              <a:defRPr sz="900"/>
            </a:lvl7pPr>
            <a:lvl8pPr marL="3196770" indent="0">
              <a:buNone/>
              <a:defRPr sz="900"/>
            </a:lvl8pPr>
            <a:lvl9pPr marL="365345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42475314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31298975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761" y="125683"/>
            <a:ext cx="692705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" y="12568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767317102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40" y="2569117"/>
            <a:ext cx="8550275" cy="592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02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64" indent="0" algn="ctr">
              <a:buNone/>
              <a:defRPr/>
            </a:lvl2pPr>
            <a:lvl3pPr marL="913928" indent="0" algn="ctr">
              <a:buNone/>
              <a:defRPr/>
            </a:lvl3pPr>
            <a:lvl4pPr marL="1370893" indent="0" algn="ctr">
              <a:buNone/>
              <a:defRPr/>
            </a:lvl4pPr>
            <a:lvl5pPr marL="1827858" indent="0" algn="ctr">
              <a:buNone/>
              <a:defRPr/>
            </a:lvl5pPr>
            <a:lvl6pPr marL="2284823" indent="0" algn="ctr">
              <a:buNone/>
              <a:defRPr/>
            </a:lvl6pPr>
            <a:lvl7pPr marL="2741789" indent="0" algn="ctr">
              <a:buNone/>
              <a:defRPr/>
            </a:lvl7pPr>
            <a:lvl8pPr marL="3198752" indent="0" algn="ctr">
              <a:buNone/>
              <a:defRPr/>
            </a:lvl8pPr>
            <a:lvl9pPr marL="365571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51113363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87780679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53" y="4407355"/>
            <a:ext cx="8548687" cy="133130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53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64" indent="0">
              <a:buNone/>
              <a:defRPr sz="1800"/>
            </a:lvl2pPr>
            <a:lvl3pPr marL="913928" indent="0">
              <a:buNone/>
              <a:defRPr sz="1600"/>
            </a:lvl3pPr>
            <a:lvl4pPr marL="1370893" indent="0">
              <a:buNone/>
              <a:defRPr sz="1400"/>
            </a:lvl4pPr>
            <a:lvl5pPr marL="1827858" indent="0">
              <a:buNone/>
              <a:defRPr sz="1400"/>
            </a:lvl5pPr>
            <a:lvl6pPr marL="2284823" indent="0">
              <a:buNone/>
              <a:defRPr sz="1400"/>
            </a:lvl6pPr>
            <a:lvl7pPr marL="2741789" indent="0">
              <a:buNone/>
              <a:defRPr sz="1400"/>
            </a:lvl7pPr>
            <a:lvl8pPr marL="3198752" indent="0">
              <a:buNone/>
              <a:defRPr sz="1400"/>
            </a:lvl8pPr>
            <a:lvl9pPr marL="365571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882904927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5216268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15" y="549817"/>
            <a:ext cx="9051925" cy="59264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4" indent="0">
              <a:buNone/>
              <a:defRPr sz="2000" b="1"/>
            </a:lvl2pPr>
            <a:lvl3pPr marL="913928" indent="0">
              <a:buNone/>
              <a:defRPr sz="1800" b="1"/>
            </a:lvl3pPr>
            <a:lvl4pPr marL="1370893" indent="0">
              <a:buNone/>
              <a:defRPr sz="1600" b="1"/>
            </a:lvl4pPr>
            <a:lvl5pPr marL="1827858" indent="0">
              <a:buNone/>
              <a:defRPr sz="1600" b="1"/>
            </a:lvl5pPr>
            <a:lvl6pPr marL="2284823" indent="0">
              <a:buNone/>
              <a:defRPr sz="1600" b="1"/>
            </a:lvl6pPr>
            <a:lvl7pPr marL="2741789" indent="0">
              <a:buNone/>
              <a:defRPr sz="1600" b="1"/>
            </a:lvl7pPr>
            <a:lvl8pPr marL="3198752" indent="0">
              <a:buNone/>
              <a:defRPr sz="1600" b="1"/>
            </a:lvl8pPr>
            <a:lvl9pPr marL="36557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4" indent="0">
              <a:buNone/>
              <a:defRPr sz="2000" b="1"/>
            </a:lvl2pPr>
            <a:lvl3pPr marL="913928" indent="0">
              <a:buNone/>
              <a:defRPr sz="1800" b="1"/>
            </a:lvl3pPr>
            <a:lvl4pPr marL="1370893" indent="0">
              <a:buNone/>
              <a:defRPr sz="1600" b="1"/>
            </a:lvl4pPr>
            <a:lvl5pPr marL="1827858" indent="0">
              <a:buNone/>
              <a:defRPr sz="1600" b="1"/>
            </a:lvl5pPr>
            <a:lvl6pPr marL="2284823" indent="0">
              <a:buNone/>
              <a:defRPr sz="1600" b="1"/>
            </a:lvl6pPr>
            <a:lvl7pPr marL="2741789" indent="0">
              <a:buNone/>
              <a:defRPr sz="1600" b="1"/>
            </a:lvl7pPr>
            <a:lvl8pPr marL="3198752" indent="0">
              <a:buNone/>
              <a:defRPr sz="1600" b="1"/>
            </a:lvl8pPr>
            <a:lvl9pPr marL="36557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60839834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196484420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3916642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600"/>
            <a:ext cx="3308350" cy="7157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7" y="273320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64" indent="0">
              <a:buNone/>
              <a:defRPr sz="1200"/>
            </a:lvl2pPr>
            <a:lvl3pPr marL="913928" indent="0">
              <a:buNone/>
              <a:defRPr sz="1000"/>
            </a:lvl3pPr>
            <a:lvl4pPr marL="1370893" indent="0">
              <a:buNone/>
              <a:defRPr sz="900"/>
            </a:lvl4pPr>
            <a:lvl5pPr marL="1827858" indent="0">
              <a:buNone/>
              <a:defRPr sz="900"/>
            </a:lvl5pPr>
            <a:lvl6pPr marL="2284823" indent="0">
              <a:buNone/>
              <a:defRPr sz="900"/>
            </a:lvl6pPr>
            <a:lvl7pPr marL="2741789" indent="0">
              <a:buNone/>
              <a:defRPr sz="900"/>
            </a:lvl7pPr>
            <a:lvl8pPr marL="3198752" indent="0">
              <a:buNone/>
              <a:defRPr sz="900"/>
            </a:lvl8pPr>
            <a:lvl9pPr marL="36557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794287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30" y="4959367"/>
            <a:ext cx="6035675" cy="4079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30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64" indent="0">
              <a:buNone/>
              <a:defRPr sz="2800"/>
            </a:lvl2pPr>
            <a:lvl3pPr marL="913928" indent="0">
              <a:buNone/>
              <a:defRPr sz="2400"/>
            </a:lvl3pPr>
            <a:lvl4pPr marL="1370893" indent="0">
              <a:buNone/>
              <a:defRPr sz="2000"/>
            </a:lvl4pPr>
            <a:lvl5pPr marL="1827858" indent="0">
              <a:buNone/>
              <a:defRPr sz="2000"/>
            </a:lvl5pPr>
            <a:lvl6pPr marL="2284823" indent="0">
              <a:buNone/>
              <a:defRPr sz="2000"/>
            </a:lvl6pPr>
            <a:lvl7pPr marL="2741789" indent="0">
              <a:buNone/>
              <a:defRPr sz="2000"/>
            </a:lvl7pPr>
            <a:lvl8pPr marL="3198752" indent="0">
              <a:buNone/>
              <a:defRPr sz="2000"/>
            </a:lvl8pPr>
            <a:lvl9pPr marL="365571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30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64" indent="0">
              <a:buNone/>
              <a:defRPr sz="1200"/>
            </a:lvl2pPr>
            <a:lvl3pPr marL="913928" indent="0">
              <a:buNone/>
              <a:defRPr sz="1000"/>
            </a:lvl3pPr>
            <a:lvl4pPr marL="1370893" indent="0">
              <a:buNone/>
              <a:defRPr sz="900"/>
            </a:lvl4pPr>
            <a:lvl5pPr marL="1827858" indent="0">
              <a:buNone/>
              <a:defRPr sz="900"/>
            </a:lvl5pPr>
            <a:lvl6pPr marL="2284823" indent="0">
              <a:buNone/>
              <a:defRPr sz="900"/>
            </a:lvl6pPr>
            <a:lvl7pPr marL="2741789" indent="0">
              <a:buNone/>
              <a:defRPr sz="900"/>
            </a:lvl7pPr>
            <a:lvl8pPr marL="3198752" indent="0">
              <a:buNone/>
              <a:defRPr sz="900"/>
            </a:lvl8pPr>
            <a:lvl9pPr marL="36557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597930508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024524387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691" y="125682"/>
            <a:ext cx="69282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" y="125682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107811592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95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57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2050918647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2695413006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6961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596273161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67134136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342"/>
            <a:ext cx="8548687" cy="13307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567" indent="0">
              <a:buNone/>
              <a:defRPr sz="1800"/>
            </a:lvl2pPr>
            <a:lvl3pPr marL="909109" indent="0">
              <a:buNone/>
              <a:defRPr sz="1600"/>
            </a:lvl3pPr>
            <a:lvl4pPr marL="1363660" indent="0">
              <a:buNone/>
              <a:defRPr sz="1400"/>
            </a:lvl4pPr>
            <a:lvl5pPr marL="1818211" indent="0">
              <a:buNone/>
              <a:defRPr sz="1400"/>
            </a:lvl5pPr>
            <a:lvl6pPr marL="2272760" indent="0">
              <a:buNone/>
              <a:defRPr sz="1400"/>
            </a:lvl6pPr>
            <a:lvl7pPr marL="2727311" indent="0">
              <a:buNone/>
              <a:defRPr sz="1400"/>
            </a:lvl7pPr>
            <a:lvl8pPr marL="3181865" indent="0">
              <a:buNone/>
              <a:defRPr sz="1400"/>
            </a:lvl8pPr>
            <a:lvl9pPr marL="36364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70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754684871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957850184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970393822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37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02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51732332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07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07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07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095180318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39803911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695" y="125464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" y="12546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47383055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20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82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C1ED9-D3C0-4943-8D11-C39A877CED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1063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7BDE0-DEAD-4932-9AEC-8A5BAE0B8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4421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6989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7C517-0D52-455C-8E54-A4D4A6B39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055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ABA15-FC1E-4CA4-82AF-15EF7416D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91229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95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C3EF7-BF56-449F-B297-1F67737E3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523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A695A-7A52-4AA5-80C3-CC1E26BC7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5077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43BDC-B7F4-4162-8AEC-69F1CF009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193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37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3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E1077-6EE3-4B1A-B99A-9B8DA93C7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8762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29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29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29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D3CF0-3F21-488E-9433-931337D43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80145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B7C48-009B-4212-8AE3-2DDB4221E0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54021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710" y="125494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" y="12549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3A60C-6EFB-4F82-A70D-AABE148F1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18318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54120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31944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44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49D1D-F4C8-43EE-B056-B789A28183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7722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20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44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C4366-5B44-4DF1-9F5E-864D82573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420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1" y="550386"/>
            <a:ext cx="9051925" cy="5921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20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A3A5E-6632-49BD-B884-1AC23E276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3620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20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944"/>
            <a:ext cx="100584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3729039"/>
            <a:ext cx="100584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C25C2-7659-4206-81F5-507CFD74D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653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39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201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7AE36-64A0-46FD-8EF9-378FD5BB0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23529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79CC4-F30F-4229-9FEC-BA4FEA806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8155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7033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1010D-C055-49B2-86B8-02127479C8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35873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9988F-68AF-41CD-B5BC-1F7D1F405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53457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14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214F3-8ECF-490E-B4FE-66B756A110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8995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07362-0C61-49D6-9602-880E2EF47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2192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D35E0-D25F-4D75-8474-68603475F1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09601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37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5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E135B-98FE-4D68-93C2-24AA10313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582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51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51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51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4BA91-F524-4499-BB53-2279096B9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70833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05A3-CCAC-497A-AA5B-648CF9D65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81760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735" y="125518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" y="125518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B86A0-0C52-40ED-923F-6923B87DF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5139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54139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31968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68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67F4E-2ED3-4D4B-94A7-279CFFAAEA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674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39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68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D7AA7-7952-4EC4-8803-C213BB49B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32441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39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0A45A-01AB-4838-A773-D75D279C7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12632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39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968"/>
            <a:ext cx="100584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3729039"/>
            <a:ext cx="100584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3A4B6-B9D7-4EF4-9B05-B105BCD86C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1289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18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80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39356-C72A-44B6-818E-EAFC263DB8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5274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D1400-090A-4E19-AF7B-7D853C912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612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7005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F2B62-4D46-4C59-9AE0-784EE292E9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570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B7C86-8311-40C5-966E-79E6CE2A0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1159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93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59CDF-0B60-4B36-96A3-4846E0E14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1889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C2682-A656-4174-BD24-4D3DF6955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28809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5A0A1-2BDF-4AE5-B498-2B0AA97311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0383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37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2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9BB72-5C25-4B6A-B3C9-2F521458F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0097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29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29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29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1707F-E7F7-451E-A172-33FD77D53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5340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49F5B-34E4-48E3-86C9-F5C4042DA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514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719" y="125489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" y="12548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BE742-CE1C-4A5C-A03A-E58F541A43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27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54118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31939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39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67466-7FF2-4FB2-AF5E-394BEC664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58427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8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6" y="1031939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6" y="3729039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6A314-959F-4AF2-9771-74D788F7A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43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93"/>
            <a:ext cx="8548687" cy="13307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567" indent="0">
              <a:buNone/>
              <a:defRPr sz="1800"/>
            </a:lvl2pPr>
            <a:lvl3pPr marL="909109" indent="0">
              <a:buNone/>
              <a:defRPr sz="1600"/>
            </a:lvl3pPr>
            <a:lvl4pPr marL="1363660" indent="0">
              <a:buNone/>
              <a:defRPr sz="1400"/>
            </a:lvl4pPr>
            <a:lvl5pPr marL="1818211" indent="0">
              <a:buNone/>
              <a:defRPr sz="1400"/>
            </a:lvl5pPr>
            <a:lvl6pPr marL="2272760" indent="0">
              <a:buNone/>
              <a:defRPr sz="1400"/>
            </a:lvl6pPr>
            <a:lvl7pPr marL="2727311" indent="0">
              <a:buNone/>
              <a:defRPr sz="1400"/>
            </a:lvl7pPr>
            <a:lvl8pPr marL="3181865" indent="0">
              <a:buNone/>
              <a:defRPr sz="1400"/>
            </a:lvl8pPr>
            <a:lvl9pPr marL="36364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CF96B-0450-45BF-8667-9BF365BC5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990"/>
            <a:ext cx="3308350" cy="7152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5" y="27351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8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67286-26B4-459F-BA7B-038B099F5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4587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8" y="121986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939"/>
            <a:ext cx="100584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3729039"/>
            <a:ext cx="100584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D35AC-6B28-4CE2-9CE2-BCC3420D9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05357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32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94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38644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0016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7013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6866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39545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07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986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00010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4100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42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5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0654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48" y="4960194"/>
            <a:ext cx="6035675" cy="4074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48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567" indent="0">
              <a:buNone/>
              <a:defRPr sz="2800"/>
            </a:lvl2pPr>
            <a:lvl3pPr marL="909109" indent="0">
              <a:buNone/>
              <a:defRPr sz="2400"/>
            </a:lvl3pPr>
            <a:lvl4pPr marL="1363660" indent="0">
              <a:buNone/>
              <a:defRPr sz="2000"/>
            </a:lvl4pPr>
            <a:lvl5pPr marL="1818211" indent="0">
              <a:buNone/>
              <a:defRPr sz="2000"/>
            </a:lvl5pPr>
            <a:lvl6pPr marL="2272760" indent="0">
              <a:buNone/>
              <a:defRPr sz="2000"/>
            </a:lvl6pPr>
            <a:lvl7pPr marL="2727311" indent="0">
              <a:buNone/>
              <a:defRPr sz="2000"/>
            </a:lvl7pPr>
            <a:lvl8pPr marL="3181865" indent="0">
              <a:buNone/>
              <a:defRPr sz="2000"/>
            </a:lvl8pPr>
            <a:lvl9pPr marL="363641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48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44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44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44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35947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087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695" y="125514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" y="12551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30402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22" y="2569117"/>
            <a:ext cx="8550275" cy="5926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84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25" indent="0" algn="ctr">
              <a:buNone/>
              <a:defRPr/>
            </a:lvl2pPr>
            <a:lvl3pPr marL="914050" indent="0" algn="ctr">
              <a:buNone/>
              <a:defRPr/>
            </a:lvl3pPr>
            <a:lvl4pPr marL="1371071" indent="0" algn="ctr">
              <a:buNone/>
              <a:defRPr/>
            </a:lvl4pPr>
            <a:lvl5pPr marL="1828097" indent="0" algn="ctr">
              <a:buNone/>
              <a:defRPr/>
            </a:lvl5pPr>
            <a:lvl6pPr marL="2285120" indent="0" algn="ctr">
              <a:buNone/>
              <a:defRPr/>
            </a:lvl6pPr>
            <a:lvl7pPr marL="2742144" indent="0" algn="ctr">
              <a:buNone/>
              <a:defRPr/>
            </a:lvl7pPr>
            <a:lvl8pPr marL="3199170" indent="0" algn="ctr">
              <a:buNone/>
              <a:defRPr/>
            </a:lvl8pPr>
            <a:lvl9pPr marL="365619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96529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67400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44" y="4406995"/>
            <a:ext cx="8548687" cy="13313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44" y="290672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25" indent="0">
              <a:buNone/>
              <a:defRPr sz="1800"/>
            </a:lvl2pPr>
            <a:lvl3pPr marL="914050" indent="0">
              <a:buNone/>
              <a:defRPr sz="1600"/>
            </a:lvl3pPr>
            <a:lvl4pPr marL="1371071" indent="0">
              <a:buNone/>
              <a:defRPr sz="1400"/>
            </a:lvl4pPr>
            <a:lvl5pPr marL="1828097" indent="0">
              <a:buNone/>
              <a:defRPr sz="1400"/>
            </a:lvl5pPr>
            <a:lvl6pPr marL="2285120" indent="0">
              <a:buNone/>
              <a:defRPr sz="1400"/>
            </a:lvl6pPr>
            <a:lvl7pPr marL="2742144" indent="0">
              <a:buNone/>
              <a:defRPr sz="1400"/>
            </a:lvl7pPr>
            <a:lvl8pPr marL="3199170" indent="0">
              <a:buNone/>
              <a:defRPr sz="1400"/>
            </a:lvl8pPr>
            <a:lvl9pPr marL="365619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8457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51214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97" y="549816"/>
            <a:ext cx="9051925" cy="5926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5" indent="0">
              <a:buNone/>
              <a:defRPr sz="2000" b="1"/>
            </a:lvl2pPr>
            <a:lvl3pPr marL="914050" indent="0">
              <a:buNone/>
              <a:defRPr sz="1800" b="1"/>
            </a:lvl3pPr>
            <a:lvl4pPr marL="1371071" indent="0">
              <a:buNone/>
              <a:defRPr sz="1600" b="1"/>
            </a:lvl4pPr>
            <a:lvl5pPr marL="1828097" indent="0">
              <a:buNone/>
              <a:defRPr sz="1600" b="1"/>
            </a:lvl5pPr>
            <a:lvl6pPr marL="2285120" indent="0">
              <a:buNone/>
              <a:defRPr sz="1600" b="1"/>
            </a:lvl6pPr>
            <a:lvl7pPr marL="2742144" indent="0">
              <a:buNone/>
              <a:defRPr sz="1600" b="1"/>
            </a:lvl7pPr>
            <a:lvl8pPr marL="3199170" indent="0">
              <a:buNone/>
              <a:defRPr sz="1600" b="1"/>
            </a:lvl8pPr>
            <a:lvl9pPr marL="36561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2509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8941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217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429"/>
            <a:ext cx="3308350" cy="7157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0" y="273150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0024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34" y="4959357"/>
            <a:ext cx="6035675" cy="4079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34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5" indent="0">
              <a:buNone/>
              <a:defRPr sz="2800"/>
            </a:lvl2pPr>
            <a:lvl3pPr marL="914050" indent="0">
              <a:buNone/>
              <a:defRPr sz="2400"/>
            </a:lvl3pPr>
            <a:lvl4pPr marL="1371071" indent="0">
              <a:buNone/>
              <a:defRPr sz="2000"/>
            </a:lvl4pPr>
            <a:lvl5pPr marL="1828097" indent="0">
              <a:buNone/>
              <a:defRPr sz="2000"/>
            </a:lvl5pPr>
            <a:lvl6pPr marL="2285120" indent="0">
              <a:buNone/>
              <a:defRPr sz="2000"/>
            </a:lvl6pPr>
            <a:lvl7pPr marL="2742144" indent="0">
              <a:buNone/>
              <a:defRPr sz="2000"/>
            </a:lvl7pPr>
            <a:lvl8pPr marL="3199170" indent="0">
              <a:buNone/>
              <a:defRPr sz="2000"/>
            </a:lvl8pPr>
            <a:lvl9pPr marL="365619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34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5" indent="0">
              <a:buNone/>
              <a:defRPr sz="1200"/>
            </a:lvl2pPr>
            <a:lvl3pPr marL="914050" indent="0">
              <a:buNone/>
              <a:defRPr sz="1000"/>
            </a:lvl3pPr>
            <a:lvl4pPr marL="1371071" indent="0">
              <a:buNone/>
              <a:defRPr sz="900"/>
            </a:lvl4pPr>
            <a:lvl5pPr marL="1828097" indent="0">
              <a:buNone/>
              <a:defRPr sz="900"/>
            </a:lvl5pPr>
            <a:lvl6pPr marL="2285120" indent="0">
              <a:buNone/>
              <a:defRPr sz="900"/>
            </a:lvl6pPr>
            <a:lvl7pPr marL="2742144" indent="0">
              <a:buNone/>
              <a:defRPr sz="900"/>
            </a:lvl7pPr>
            <a:lvl8pPr marL="3199170" indent="0">
              <a:buNone/>
              <a:defRPr sz="900"/>
            </a:lvl8pPr>
            <a:lvl9pPr marL="365619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77627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99112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685" y="125513"/>
            <a:ext cx="6928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" y="12551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9528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130425"/>
            <a:ext cx="855027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3886200"/>
            <a:ext cx="704215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4623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08648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406900"/>
            <a:ext cx="854868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2906713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9147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75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031875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3828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74638"/>
            <a:ext cx="90519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3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535113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7980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68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70" y="125842"/>
            <a:ext cx="69176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9" y="125842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0108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73050"/>
            <a:ext cx="33083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273050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435100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8501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4800600"/>
            <a:ext cx="60356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9832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9280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800" y="125413"/>
            <a:ext cx="2514600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25413"/>
            <a:ext cx="7391400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1843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6" y="2569776"/>
            <a:ext cx="8550275" cy="5920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8" y="3886203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287" indent="0" algn="ctr">
              <a:buNone/>
              <a:defRPr/>
            </a:lvl2pPr>
            <a:lvl3pPr marL="908544" indent="0" algn="ctr">
              <a:buNone/>
              <a:defRPr/>
            </a:lvl3pPr>
            <a:lvl4pPr marL="1362811" indent="0" algn="ctr">
              <a:buNone/>
              <a:defRPr/>
            </a:lvl4pPr>
            <a:lvl5pPr marL="1817087" indent="0" algn="ctr">
              <a:buNone/>
              <a:defRPr/>
            </a:lvl5pPr>
            <a:lvl6pPr marL="2271352" indent="0" algn="ctr">
              <a:buNone/>
              <a:defRPr/>
            </a:lvl6pPr>
            <a:lvl7pPr marL="2725620" indent="0" algn="ctr">
              <a:buNone/>
              <a:defRPr/>
            </a:lvl7pPr>
            <a:lvl8pPr marL="3179895" indent="0" algn="ctr">
              <a:buNone/>
              <a:defRPr/>
            </a:lvl8pPr>
            <a:lvl9pPr marL="363416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B5324-908D-4C73-B924-E18074778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7A7B7-0926-44D6-9EF3-3DABAA5B6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024"/>
            <a:ext cx="8548687" cy="1330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287" indent="0">
              <a:buNone/>
              <a:defRPr sz="1800"/>
            </a:lvl2pPr>
            <a:lvl3pPr marL="908544" indent="0">
              <a:buNone/>
              <a:defRPr sz="1600"/>
            </a:lvl3pPr>
            <a:lvl4pPr marL="1362811" indent="0">
              <a:buNone/>
              <a:defRPr sz="1400"/>
            </a:lvl4pPr>
            <a:lvl5pPr marL="1817087" indent="0">
              <a:buNone/>
              <a:defRPr sz="1400"/>
            </a:lvl5pPr>
            <a:lvl6pPr marL="2271352" indent="0">
              <a:buNone/>
              <a:defRPr sz="1400"/>
            </a:lvl6pPr>
            <a:lvl7pPr marL="2725620" indent="0">
              <a:buNone/>
              <a:defRPr sz="1400"/>
            </a:lvl7pPr>
            <a:lvl8pPr marL="3179895" indent="0">
              <a:buNone/>
              <a:defRPr sz="1400"/>
            </a:lvl8pPr>
            <a:lvl9pPr marL="3634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D129A-3864-4EB0-B646-33BAD5747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ED7DC-811B-4206-9D52-218C959E4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1" y="550479"/>
            <a:ext cx="9051925" cy="5920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287" indent="0">
              <a:buNone/>
              <a:defRPr sz="2000" b="1"/>
            </a:lvl2pPr>
            <a:lvl3pPr marL="908544" indent="0">
              <a:buNone/>
              <a:defRPr sz="1800" b="1"/>
            </a:lvl3pPr>
            <a:lvl4pPr marL="1362811" indent="0">
              <a:buNone/>
              <a:defRPr sz="1600" b="1"/>
            </a:lvl4pPr>
            <a:lvl5pPr marL="1817087" indent="0">
              <a:buNone/>
              <a:defRPr sz="1600" b="1"/>
            </a:lvl5pPr>
            <a:lvl6pPr marL="2271352" indent="0">
              <a:buNone/>
              <a:defRPr sz="1600" b="1"/>
            </a:lvl6pPr>
            <a:lvl7pPr marL="2725620" indent="0">
              <a:buNone/>
              <a:defRPr sz="1600" b="1"/>
            </a:lvl7pPr>
            <a:lvl8pPr marL="3179895" indent="0">
              <a:buNone/>
              <a:defRPr sz="1600" b="1"/>
            </a:lvl8pPr>
            <a:lvl9pPr marL="36341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287" indent="0">
              <a:buNone/>
              <a:defRPr sz="2000" b="1"/>
            </a:lvl2pPr>
            <a:lvl3pPr marL="908544" indent="0">
              <a:buNone/>
              <a:defRPr sz="1800" b="1"/>
            </a:lvl3pPr>
            <a:lvl4pPr marL="1362811" indent="0">
              <a:buNone/>
              <a:defRPr sz="1600" b="1"/>
            </a:lvl4pPr>
            <a:lvl5pPr marL="1817087" indent="0">
              <a:buNone/>
              <a:defRPr sz="1600" b="1"/>
            </a:lvl5pPr>
            <a:lvl6pPr marL="2271352" indent="0">
              <a:buNone/>
              <a:defRPr sz="1600" b="1"/>
            </a:lvl6pPr>
            <a:lvl7pPr marL="2725620" indent="0">
              <a:buNone/>
              <a:defRPr sz="1600" b="1"/>
            </a:lvl7pPr>
            <a:lvl8pPr marL="3179895" indent="0">
              <a:buNone/>
              <a:defRPr sz="1600" b="1"/>
            </a:lvl8pPr>
            <a:lvl9pPr marL="36341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3678F-0E4E-454F-8CE0-53CD1E6F6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E624-A62E-43AA-9621-79A03B962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F9779-B5F1-4278-BCD5-69DC650F3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3B028-829E-472F-9177-553BD6A23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284"/>
            <a:ext cx="3308350" cy="7151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5" y="27347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287" indent="0">
              <a:buNone/>
              <a:defRPr sz="1200"/>
            </a:lvl2pPr>
            <a:lvl3pPr marL="908544" indent="0">
              <a:buNone/>
              <a:defRPr sz="1000"/>
            </a:lvl3pPr>
            <a:lvl4pPr marL="1362811" indent="0">
              <a:buNone/>
              <a:defRPr sz="900"/>
            </a:lvl4pPr>
            <a:lvl5pPr marL="1817087" indent="0">
              <a:buNone/>
              <a:defRPr sz="900"/>
            </a:lvl5pPr>
            <a:lvl6pPr marL="2271352" indent="0">
              <a:buNone/>
              <a:defRPr sz="900"/>
            </a:lvl6pPr>
            <a:lvl7pPr marL="2725620" indent="0">
              <a:buNone/>
              <a:defRPr sz="900"/>
            </a:lvl7pPr>
            <a:lvl8pPr marL="3179895" indent="0">
              <a:buNone/>
              <a:defRPr sz="900"/>
            </a:lvl8pPr>
            <a:lvl9pPr marL="36341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BFC3B-E028-4BF3-BA99-9B4E58AED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27" y="4960316"/>
            <a:ext cx="6035675" cy="4073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27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287" indent="0">
              <a:buNone/>
              <a:defRPr sz="2800"/>
            </a:lvl2pPr>
            <a:lvl3pPr marL="908544" indent="0">
              <a:buNone/>
              <a:defRPr sz="2400"/>
            </a:lvl3pPr>
            <a:lvl4pPr marL="1362811" indent="0">
              <a:buNone/>
              <a:defRPr sz="2000"/>
            </a:lvl4pPr>
            <a:lvl5pPr marL="1817087" indent="0">
              <a:buNone/>
              <a:defRPr sz="2000"/>
            </a:lvl5pPr>
            <a:lvl6pPr marL="2271352" indent="0">
              <a:buNone/>
              <a:defRPr sz="2000"/>
            </a:lvl6pPr>
            <a:lvl7pPr marL="2725620" indent="0">
              <a:buNone/>
              <a:defRPr sz="2000"/>
            </a:lvl7pPr>
            <a:lvl8pPr marL="3179895" indent="0">
              <a:buNone/>
              <a:defRPr sz="2000"/>
            </a:lvl8pPr>
            <a:lvl9pPr marL="363416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27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287" indent="0">
              <a:buNone/>
              <a:defRPr sz="1200"/>
            </a:lvl2pPr>
            <a:lvl3pPr marL="908544" indent="0">
              <a:buNone/>
              <a:defRPr sz="1000"/>
            </a:lvl3pPr>
            <a:lvl4pPr marL="1362811" indent="0">
              <a:buNone/>
              <a:defRPr sz="900"/>
            </a:lvl4pPr>
            <a:lvl5pPr marL="1817087" indent="0">
              <a:buNone/>
              <a:defRPr sz="900"/>
            </a:lvl5pPr>
            <a:lvl6pPr marL="2271352" indent="0">
              <a:buNone/>
              <a:defRPr sz="900"/>
            </a:lvl6pPr>
            <a:lvl7pPr marL="2725620" indent="0">
              <a:buNone/>
              <a:defRPr sz="900"/>
            </a:lvl7pPr>
            <a:lvl8pPr marL="3179895" indent="0">
              <a:buNone/>
              <a:defRPr sz="900"/>
            </a:lvl8pPr>
            <a:lvl9pPr marL="36341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11912-DA5C-4C5D-BD0E-7614A9918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386E2-EE5C-47A5-8C62-818C29074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300" y="125803"/>
            <a:ext cx="691651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9" y="125803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F7287-1004-4869-A9AD-10D583A40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731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2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E96A20A1-680D-4E77-ABC6-2707AAAD15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95D26375-C2EE-416C-AC4B-1A08C988FB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79" y="4407236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79" y="2906722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7BAF79A7-18BF-4CBD-8FC4-CE729CD4E6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C299E676-A3BD-481E-BB8E-14536F7B56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59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59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6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6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512845BA-F8F6-4D11-B1F9-6E954662DE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1" y="550386"/>
            <a:ext cx="9051925" cy="5921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ACE41-363C-483F-A3F3-CC6BA6514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E9F83F46-72E3-4BEE-97BC-50124B3FB4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F6DED197-92C8-4CAE-B295-74A77996AA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3" y="27338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4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437E8282-C015-402B-99B2-F4350CAFAD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684C3F6C-903F-4AAB-A132-B739F950ED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277DDC2E-E715-4B90-8C19-587016B6F6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68" y="274974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974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fld id="{27DD2A00-F1B0-4FD5-8DBA-7A94AF67B6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760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2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7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6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1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5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7DBA6A-023D-4B7A-9B50-C18D3F1E6DCD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F58AF-E228-4556-8D5E-EFD4BAB36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3149"/>
      </p:ext>
    </p:extLst>
  </p:cSld>
  <p:clrMapOvr>
    <a:masterClrMapping/>
  </p:clrMapOvr>
  <p:transition spd="med" advClick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5C7C1-A521-46B6-B093-D09A29B5EB8C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C6B41-3B89-4E48-ACB4-A6C4560469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37855"/>
      </p:ext>
    </p:extLst>
  </p:cSld>
  <p:clrMapOvr>
    <a:masterClrMapping/>
  </p:clrMapOvr>
  <p:transition spd="med"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83" y="4407268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83" y="290672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45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8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33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77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22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66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1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55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520164-2A77-426F-9F02-C8EF4DBC1FC8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341F-0455-44B6-8B6E-5011B7D8EC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3827"/>
      </p:ext>
    </p:extLst>
  </p:cSld>
  <p:clrMapOvr>
    <a:masterClrMapping/>
  </p:clrMapOvr>
  <p:transition spd="med" advClick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1600206"/>
            <a:ext cx="48947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103" y="1600206"/>
            <a:ext cx="489473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05C333-4510-45CF-8DF9-8434574B5F62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4ABDC-026E-4469-97A3-0BEA9C9C12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7312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EEBA2-F802-48CD-9C02-B1B67E3FA2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60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60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6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6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87338B-D9BF-4AAC-9E07-A5E9878262CD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899FA-1801-42FD-86BD-85C346D53B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8140"/>
      </p:ext>
    </p:extLst>
  </p:cSld>
  <p:clrMapOvr>
    <a:masterClrMapping/>
  </p:clrMapOvr>
  <p:transition spd="med" advClick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88B2D8-67ED-4899-BC1A-04DDCB4246C0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8F15D-6B1F-4FDC-808F-CECAD0F800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1179"/>
      </p:ext>
    </p:extLst>
  </p:cSld>
  <p:clrMapOvr>
    <a:masterClrMapping/>
  </p:clrMapOvr>
  <p:transition spd="med" advClick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E72BB-BD74-42C7-9A39-F996D1AB9FC9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77F79D-A3BE-4A87-9279-4B5A45C343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8756"/>
      </p:ext>
    </p:extLst>
  </p:cSld>
  <p:clrMapOvr>
    <a:masterClrMapping/>
  </p:clrMapOvr>
  <p:transition spd="med" advClick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4" y="273418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4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710497-EF83-40CF-BAAF-9B66618DFAE9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204502-7120-4305-847B-A95B67D645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0232"/>
      </p:ext>
    </p:extLst>
  </p:cSld>
  <p:clrMapOvr>
    <a:masterClrMapping/>
  </p:clrMapOvr>
  <p:transition spd="med" advClick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4451" indent="0">
              <a:buNone/>
              <a:defRPr sz="2800"/>
            </a:lvl2pPr>
            <a:lvl3pPr marL="908894" indent="0">
              <a:buNone/>
              <a:defRPr sz="2400"/>
            </a:lvl3pPr>
            <a:lvl4pPr marL="1363341" indent="0">
              <a:buNone/>
              <a:defRPr sz="2000"/>
            </a:lvl4pPr>
            <a:lvl5pPr marL="1817782" indent="0">
              <a:buNone/>
              <a:defRPr sz="2000"/>
            </a:lvl5pPr>
            <a:lvl6pPr marL="2272228" indent="0">
              <a:buNone/>
              <a:defRPr sz="2000"/>
            </a:lvl6pPr>
            <a:lvl7pPr marL="2726671" indent="0">
              <a:buNone/>
              <a:defRPr sz="2000"/>
            </a:lvl7pPr>
            <a:lvl8pPr marL="3181115" indent="0">
              <a:buNone/>
              <a:defRPr sz="2000"/>
            </a:lvl8pPr>
            <a:lvl9pPr marL="3635563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15EBC0-1775-4F9A-8865-B2F66511D301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BB3B-AB18-4AAA-9044-5CF68F2BCF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7608"/>
      </p:ext>
    </p:extLst>
  </p:cSld>
  <p:clrMapOvr>
    <a:masterClrMapping/>
  </p:clrMapOvr>
  <p:transition spd="med" advClick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A8C0CD-62CE-4BA3-8E7F-A2B69E707C43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0F6C3-C65D-420F-AAB9-A3300436E5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31479"/>
      </p:ext>
    </p:extLst>
  </p:cSld>
  <p:clrMapOvr>
    <a:masterClrMapping/>
  </p:clrMapOvr>
  <p:transition spd="med" advClick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317" y="275006"/>
            <a:ext cx="248840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782" y="275006"/>
            <a:ext cx="730107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5D91BF-9C45-407B-B5A1-9AE554464076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47962-0E14-44E3-9C0F-6CBBB4DA9C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95082"/>
      </p:ext>
    </p:extLst>
  </p:cSld>
  <p:clrMapOvr>
    <a:masterClrMapping/>
  </p:clrMapOvr>
  <p:transition spd="med" advClick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0" y="2569383"/>
            <a:ext cx="8550275" cy="5921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2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122530655"/>
      </p:ext>
    </p:extLst>
  </p:cSld>
  <p:clrMapOvr>
    <a:masterClrMapping/>
  </p:clrMapOvr>
  <p:transition spd="med" advClick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822020355"/>
      </p:ext>
    </p:extLst>
  </p:cSld>
  <p:clrMapOvr>
    <a:masterClrMapping/>
  </p:clrMapOvr>
  <p:transition spd="med" advClick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28"/>
            <a:ext cx="8548687" cy="13308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79698188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533DA-67D5-4FBF-A63D-B183767CC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91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014638919"/>
      </p:ext>
    </p:extLst>
  </p:cSld>
  <p:clrMapOvr>
    <a:masterClrMapping/>
  </p:clrMapOvr>
  <p:transition spd="med" advClick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5" y="550080"/>
            <a:ext cx="9051925" cy="59214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932174337"/>
      </p:ext>
    </p:extLst>
  </p:cSld>
  <p:clrMapOvr>
    <a:masterClrMapping/>
  </p:clrMapOvr>
  <p:transition spd="med" advClick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694969180"/>
      </p:ext>
    </p:extLst>
  </p:cSld>
  <p:clrMapOvr>
    <a:masterClrMapping/>
  </p:clrMapOvr>
  <p:transition spd="med" advClick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99035785"/>
      </p:ext>
    </p:extLst>
  </p:cSld>
  <p:clrMapOvr>
    <a:masterClrMapping/>
  </p:clrMapOvr>
  <p:transition spd="med" advClick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92"/>
            <a:ext cx="3308350" cy="71525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4" y="27339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872507201"/>
      </p:ext>
    </p:extLst>
  </p:cSld>
  <p:clrMapOvr>
    <a:masterClrMapping/>
  </p:clrMapOvr>
  <p:transition spd="med" advClick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2" y="4959872"/>
            <a:ext cx="6035675" cy="4074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2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2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515815399"/>
      </p:ext>
    </p:extLst>
  </p:cSld>
  <p:clrMapOvr>
    <a:masterClrMapping/>
  </p:clrMapOvr>
  <p:transition spd="med" advClick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849073250"/>
      </p:ext>
    </p:extLst>
  </p:cSld>
  <p:clrMapOvr>
    <a:masterClrMapping/>
  </p:clrMapOvr>
  <p:transition spd="med" advClick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00" y="125734"/>
            <a:ext cx="69184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" y="12573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494447198"/>
      </p:ext>
    </p:extLst>
  </p:cSld>
  <p:clrMapOvr>
    <a:masterClrMapping/>
  </p:clrMapOvr>
  <p:transition spd="med" advClick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4" y="2569711"/>
            <a:ext cx="8550275" cy="5920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6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451" indent="0" algn="ctr">
              <a:buNone/>
              <a:defRPr/>
            </a:lvl2pPr>
            <a:lvl3pPr marL="908894" indent="0" algn="ctr">
              <a:buNone/>
              <a:defRPr/>
            </a:lvl3pPr>
            <a:lvl4pPr marL="1363341" indent="0" algn="ctr">
              <a:buNone/>
              <a:defRPr/>
            </a:lvl4pPr>
            <a:lvl5pPr marL="1817782" indent="0" algn="ctr">
              <a:buNone/>
              <a:defRPr/>
            </a:lvl5pPr>
            <a:lvl6pPr marL="2272228" indent="0" algn="ctr">
              <a:buNone/>
              <a:defRPr/>
            </a:lvl6pPr>
            <a:lvl7pPr marL="2726671" indent="0" algn="ctr">
              <a:buNone/>
              <a:defRPr/>
            </a:lvl7pPr>
            <a:lvl8pPr marL="3181115" indent="0" algn="ctr">
              <a:buNone/>
              <a:defRPr/>
            </a:lvl8pPr>
            <a:lvl9pPr marL="363556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390710505"/>
      </p:ext>
    </p:extLst>
  </p:cSld>
  <p:clrMapOvr>
    <a:masterClrMapping/>
  </p:clrMapOvr>
  <p:transition spd="med" advClick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101916863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940"/>
            <a:ext cx="3308350" cy="7152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5" y="27346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06326-BE3C-4CBC-8785-41FF1C07A2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34"/>
            <a:ext cx="8548687" cy="133074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451" indent="0">
              <a:buNone/>
              <a:defRPr sz="1800"/>
            </a:lvl2pPr>
            <a:lvl3pPr marL="908894" indent="0">
              <a:buNone/>
              <a:defRPr sz="1600"/>
            </a:lvl3pPr>
            <a:lvl4pPr marL="1363341" indent="0">
              <a:buNone/>
              <a:defRPr sz="1400"/>
            </a:lvl4pPr>
            <a:lvl5pPr marL="1817782" indent="0">
              <a:buNone/>
              <a:defRPr sz="1400"/>
            </a:lvl5pPr>
            <a:lvl6pPr marL="2272228" indent="0">
              <a:buNone/>
              <a:defRPr sz="1400"/>
            </a:lvl6pPr>
            <a:lvl7pPr marL="2726671" indent="0">
              <a:buNone/>
              <a:defRPr sz="1400"/>
            </a:lvl7pPr>
            <a:lvl8pPr marL="3181115" indent="0">
              <a:buNone/>
              <a:defRPr sz="1400"/>
            </a:lvl8pPr>
            <a:lvl9pPr marL="363556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568210302"/>
      </p:ext>
    </p:extLst>
  </p:cSld>
  <p:clrMapOvr>
    <a:masterClrMapping/>
  </p:clrMapOvr>
  <p:transition spd="med" advClick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900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259698388"/>
      </p:ext>
    </p:extLst>
  </p:cSld>
  <p:clrMapOvr>
    <a:masterClrMapping/>
  </p:clrMapOvr>
  <p:transition spd="med" advClick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9" y="550412"/>
            <a:ext cx="9051925" cy="59208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330370104"/>
      </p:ext>
    </p:extLst>
  </p:cSld>
  <p:clrMapOvr>
    <a:masterClrMapping/>
  </p:clrMapOvr>
  <p:transition spd="med" advClick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59680528"/>
      </p:ext>
    </p:extLst>
  </p:cSld>
  <p:clrMapOvr>
    <a:masterClrMapping/>
  </p:clrMapOvr>
  <p:transition spd="med" advClick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608667831"/>
      </p:ext>
    </p:extLst>
  </p:cSld>
  <p:clrMapOvr>
    <a:masterClrMapping/>
  </p:clrMapOvr>
  <p:transition spd="med" advClick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940"/>
            <a:ext cx="3308350" cy="7151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5" y="273403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740973641"/>
      </p:ext>
    </p:extLst>
  </p:cSld>
  <p:clrMapOvr>
    <a:masterClrMapping/>
  </p:clrMapOvr>
  <p:transition spd="med" advClick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6" y="4960234"/>
            <a:ext cx="6035675" cy="40741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6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451" indent="0">
              <a:buNone/>
              <a:defRPr sz="2800"/>
            </a:lvl2pPr>
            <a:lvl3pPr marL="908894" indent="0">
              <a:buNone/>
              <a:defRPr sz="2400"/>
            </a:lvl3pPr>
            <a:lvl4pPr marL="1363341" indent="0">
              <a:buNone/>
              <a:defRPr sz="2000"/>
            </a:lvl4pPr>
            <a:lvl5pPr marL="1817782" indent="0">
              <a:buNone/>
              <a:defRPr sz="2000"/>
            </a:lvl5pPr>
            <a:lvl6pPr marL="2272228" indent="0">
              <a:buNone/>
              <a:defRPr sz="2000"/>
            </a:lvl6pPr>
            <a:lvl7pPr marL="2726671" indent="0">
              <a:buNone/>
              <a:defRPr sz="2000"/>
            </a:lvl7pPr>
            <a:lvl8pPr marL="3181115" indent="0">
              <a:buNone/>
              <a:defRPr sz="2000"/>
            </a:lvl8pPr>
            <a:lvl9pPr marL="3635563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6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878486582"/>
      </p:ext>
    </p:extLst>
  </p:cSld>
  <p:clrMapOvr>
    <a:masterClrMapping/>
  </p:clrMapOvr>
  <p:transition spd="med" advClick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506487907"/>
      </p:ext>
    </p:extLst>
  </p:cSld>
  <p:clrMapOvr>
    <a:masterClrMapping/>
  </p:clrMapOvr>
  <p:transition spd="med" advClick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413" y="125734"/>
            <a:ext cx="691724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" y="12573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793659488"/>
      </p:ext>
    </p:extLst>
  </p:cSld>
  <p:clrMapOvr>
    <a:masterClrMapping/>
  </p:clrMapOvr>
  <p:transition spd="med" advClick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86779" y="1371600"/>
            <a:ext cx="8636813" cy="1828800"/>
          </a:xfrm>
          <a:ln>
            <a:noFill/>
          </a:ln>
        </p:spPr>
        <p:txBody>
          <a:bodyPr tIns="0" rIns="18190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86775" y="3228536"/>
            <a:ext cx="8640166" cy="1752600"/>
          </a:xfrm>
        </p:spPr>
        <p:txBody>
          <a:bodyPr lIns="0" rIns="18190"/>
          <a:lstStyle>
            <a:lvl1pPr marL="0" marR="45474" indent="0" algn="r">
              <a:buNone/>
              <a:defRPr>
                <a:solidFill>
                  <a:schemeClr val="tx1"/>
                </a:solidFill>
              </a:defRPr>
            </a:lvl1pPr>
            <a:lvl2pPr marL="454731" indent="0" algn="ctr">
              <a:buNone/>
            </a:lvl2pPr>
            <a:lvl3pPr marL="909458" indent="0" algn="ctr">
              <a:buNone/>
            </a:lvl3pPr>
            <a:lvl4pPr marL="1364185" indent="0" algn="ctr">
              <a:buNone/>
            </a:lvl4pPr>
            <a:lvl5pPr marL="1818910" indent="0" algn="ctr">
              <a:buNone/>
            </a:lvl5pPr>
            <a:lvl6pPr marL="2273638" indent="0" algn="ctr">
              <a:buNone/>
            </a:lvl6pPr>
            <a:lvl7pPr marL="2728362" indent="0" algn="ctr">
              <a:buNone/>
            </a:lvl7pPr>
            <a:lvl8pPr marL="3183087" indent="0" algn="ctr">
              <a:buNone/>
            </a:lvl8pPr>
            <a:lvl9pPr marL="3637815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0C742162-959B-4179-BEC2-275ED123EC42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357E26C0-A589-4243-96DF-F4235D93B2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13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22" y="4960194"/>
            <a:ext cx="6035675" cy="4074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22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567" indent="0">
              <a:buNone/>
              <a:defRPr sz="2800"/>
            </a:lvl2pPr>
            <a:lvl3pPr marL="909109" indent="0">
              <a:buNone/>
              <a:defRPr sz="2400"/>
            </a:lvl3pPr>
            <a:lvl4pPr marL="1363660" indent="0">
              <a:buNone/>
              <a:defRPr sz="2000"/>
            </a:lvl4pPr>
            <a:lvl5pPr marL="1818211" indent="0">
              <a:buNone/>
              <a:defRPr sz="2000"/>
            </a:lvl5pPr>
            <a:lvl6pPr marL="2272760" indent="0">
              <a:buNone/>
              <a:defRPr sz="2000"/>
            </a:lvl6pPr>
            <a:lvl7pPr marL="2727311" indent="0">
              <a:buNone/>
              <a:defRPr sz="2000"/>
            </a:lvl7pPr>
            <a:lvl8pPr marL="3181865" indent="0">
              <a:buNone/>
              <a:defRPr sz="2000"/>
            </a:lvl8pPr>
            <a:lvl9pPr marL="363641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22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B226D-1257-4104-8351-6C3250A69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E2592AB6-7A31-459E-8A11-6DEB36E96BDC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1A9AFEF-FC04-4D9D-A305-0E99237346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7704"/>
      </p:ext>
    </p:extLst>
  </p:cSld>
  <p:clrMapOvr>
    <a:masterClrMapping/>
  </p:clrMapOvr>
  <p:transition spd="med" advClick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87" y="1316738"/>
            <a:ext cx="854964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87" y="2704664"/>
            <a:ext cx="8549640" cy="1509712"/>
          </a:xfrm>
        </p:spPr>
        <p:txBody>
          <a:bodyPr lIns="45474" rIns="45474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B499D886-2496-409D-9A61-1947ABD856BC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74D1CBC6-7097-4385-8E4D-684CF1B646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5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20085"/>
            <a:ext cx="444246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920085"/>
            <a:ext cx="444246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0AC157DE-6958-4117-8EE3-271E729CDCA7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FF7CB1D9-C1BE-460E-B845-17A15FE54A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43416"/>
      </p:ext>
    </p:extLst>
  </p:cSld>
  <p:clrMapOvr>
    <a:masterClrMapping/>
  </p:clrMapOvr>
  <p:transition spd="med" advClick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59" y="1855252"/>
            <a:ext cx="4444207" cy="659352"/>
          </a:xfrm>
        </p:spPr>
        <p:txBody>
          <a:bodyPr lIns="45474" tIns="0" rIns="45474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9606" y="1860107"/>
            <a:ext cx="4445953" cy="654843"/>
          </a:xfrm>
        </p:spPr>
        <p:txBody>
          <a:bodyPr lIns="45474" tIns="0" rIns="45474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2959" y="2514600"/>
            <a:ext cx="44442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6" y="2514600"/>
            <a:ext cx="444595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86857A63-2EF8-4CF0-8BA2-FA8CA2EC451B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3EF6DAF-3FCF-468E-A949-6889E7B5F3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42252"/>
      </p:ext>
    </p:extLst>
  </p:cSld>
  <p:clrMapOvr>
    <a:masterClrMapping/>
  </p:clrMapOvr>
  <p:transition spd="med" advClick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13638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B247C8F3-24A1-4314-82F9-516DE1ABABEA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1C5723BC-7331-4BF3-9426-F19DA54CDF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3733"/>
      </p:ext>
    </p:extLst>
  </p:cSld>
  <p:clrMapOvr>
    <a:masterClrMapping/>
  </p:clrMapOvr>
  <p:transition spd="med" advClick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978B3447-D64A-4713-8129-DCBEF8EAF121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1DE9C549-7AB1-43CA-8AD6-26A5242F0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8457"/>
      </p:ext>
    </p:extLst>
  </p:cSld>
  <p:clrMapOvr>
    <a:masterClrMapping/>
  </p:clrMapOvr>
  <p:transition spd="med" advClick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514354"/>
            <a:ext cx="301752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54380" y="1676403"/>
            <a:ext cx="3017520" cy="4572000"/>
          </a:xfrm>
        </p:spPr>
        <p:txBody>
          <a:bodyPr lIns="18190" rIns="1819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32593" y="1676403"/>
            <a:ext cx="5622925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C92D866C-F3CA-4861-A301-C744140EE5A5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DABEA42C-EF73-423C-B16C-FF59654835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2674"/>
      </p:ext>
    </p:extLst>
  </p:cSld>
  <p:clrMapOvr>
    <a:masterClrMapping/>
  </p:clrMapOvr>
  <p:transition spd="med" advClick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482975" y="1108075"/>
            <a:ext cx="5783263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46" tIns="45474" rIns="90946" bIns="45474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804310" y="5359733"/>
            <a:ext cx="171450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46" tIns="45474" rIns="90946" bIns="45474" anchor="ctr"/>
          <a:lstStyle/>
          <a:p>
            <a:pPr algn="ctr" eaLnBrk="1" hangingPunct="1"/>
            <a:endParaRPr lang="en-US" sz="1800" b="0" i="0" smtClean="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1113" y="5816600"/>
            <a:ext cx="10080626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46" tIns="45474" rIns="90946" bIns="45474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819650" y="6220132"/>
            <a:ext cx="523875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46" tIns="45474" rIns="90946" bIns="45474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99" y="1177038"/>
            <a:ext cx="2434133" cy="1582621"/>
          </a:xfrm>
        </p:spPr>
        <p:txBody>
          <a:bodyPr lIns="45474" rIns="45474" bIns="45474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95" y="2828785"/>
            <a:ext cx="2430780" cy="2179320"/>
          </a:xfrm>
        </p:spPr>
        <p:txBody>
          <a:bodyPr lIns="63658" rIns="45474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834372" y="1199517"/>
            <a:ext cx="5079492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9BE35B8B-77B8-4EA8-8E96-400B9ACECF2B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5436" y="6356683"/>
            <a:ext cx="669925" cy="365125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8C7ABD3-730A-408B-B183-DDCB74E00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35846"/>
      </p:ext>
    </p:extLst>
  </p:cSld>
  <p:clrMapOvr>
    <a:masterClrMapping/>
  </p:clrMapOvr>
  <p:transition spd="med" advClick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6CC31B04-7DA5-4276-81C5-F4F148F27688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7A33A9FE-465E-4F6F-8836-4077642626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8245"/>
      </p:ext>
    </p:extLst>
  </p:cSld>
  <p:clrMapOvr>
    <a:masterClrMapping/>
  </p:clrMapOvr>
  <p:transition spd="med" advClick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68" y="914402"/>
            <a:ext cx="226314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914402"/>
            <a:ext cx="662178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8D7EB58F-430B-421B-9637-6DEDD7C00798}" type="datetimeFigureOut">
              <a:rPr lang="en-US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3A342C95-97EB-4520-822D-ADA299C539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55613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4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image" Target="../media/image4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52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58.xml"/><Relationship Id="rId16" Type="http://schemas.openxmlformats.org/officeDocument/2006/relationships/theme" Target="../theme/theme24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9.xml"/><Relationship Id="rId13" Type="http://schemas.openxmlformats.org/officeDocument/2006/relationships/slideLayout" Target="../slideLayouts/slideLayout28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78.xml"/><Relationship Id="rId12" Type="http://schemas.openxmlformats.org/officeDocument/2006/relationships/slideLayout" Target="../slideLayouts/slideLayout28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73.xml"/><Relationship Id="rId16" Type="http://schemas.openxmlformats.org/officeDocument/2006/relationships/theme" Target="../theme/theme25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76.xml"/><Relationship Id="rId1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Relationship Id="rId14" Type="http://schemas.openxmlformats.org/officeDocument/2006/relationships/slideLayout" Target="../slideLayouts/slideLayout28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13" Type="http://schemas.openxmlformats.org/officeDocument/2006/relationships/slideLayout" Target="../slideLayouts/slideLayout29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slideLayout" Target="../slideLayouts/slideLayout298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88.xml"/><Relationship Id="rId16" Type="http://schemas.openxmlformats.org/officeDocument/2006/relationships/theme" Target="../theme/theme26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5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Relationship Id="rId14" Type="http://schemas.openxmlformats.org/officeDocument/2006/relationships/slideLayout" Target="../slideLayouts/slideLayout30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30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6" y="122608"/>
            <a:ext cx="8550275" cy="59210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C5273D4-FEA6-440A-ABCA-1331344342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45" y="6677065"/>
            <a:ext cx="4764088" cy="18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99" tIns="49351" rIns="98699" bIns="49351">
            <a:spAutoFit/>
          </a:bodyPr>
          <a:lstStyle/>
          <a:p>
            <a:pPr defTabSz="986442">
              <a:lnSpc>
                <a:spcPct val="60000"/>
              </a:lnSpc>
              <a:defRPr/>
            </a:pPr>
            <a:r>
              <a:rPr lang="en-US" sz="900" b="0" i="0" dirty="0">
                <a:solidFill>
                  <a:schemeClr val="tx1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6153" name="Picture 15" descr="new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442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4158" r:id="rId1"/>
    <p:sldLayoutId id="2147504159" r:id="rId2"/>
    <p:sldLayoutId id="2147504160" r:id="rId3"/>
    <p:sldLayoutId id="2147504161" r:id="rId4"/>
    <p:sldLayoutId id="2147504162" r:id="rId5"/>
    <p:sldLayoutId id="2147504163" r:id="rId6"/>
    <p:sldLayoutId id="2147504164" r:id="rId7"/>
    <p:sldLayoutId id="2147504165" r:id="rId8"/>
    <p:sldLayoutId id="2147504166" r:id="rId9"/>
    <p:sldLayoutId id="2147504167" r:id="rId10"/>
    <p:sldLayoutId id="2147504168" r:id="rId11"/>
  </p:sldLayoutIdLst>
  <p:transition/>
  <p:hf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567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109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660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211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5224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779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4326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8877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67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09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2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7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3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865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412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 bwMode="auto">
          <a:xfrm>
            <a:off x="503436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46" tIns="45474" rIns="90946" bIns="4547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436" y="160020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36" y="6356683"/>
            <a:ext cx="2346325" cy="365125"/>
          </a:xfrm>
          <a:prstGeom prst="rect">
            <a:avLst/>
          </a:prstGeom>
        </p:spPr>
        <p:txBody>
          <a:bodyPr vert="horz" wrap="square" lIns="90946" tIns="45474" rIns="90946" bIns="45474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B2683FD-5F60-4793-8DC7-B2D1125A2EF4}" type="datetimeFigureOut">
              <a:rPr lang="en-US" smtClean="0"/>
              <a:pPr/>
              <a:t>6/5/2014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7136" y="6356683"/>
            <a:ext cx="3184525" cy="365125"/>
          </a:xfrm>
          <a:prstGeom prst="rect">
            <a:avLst/>
          </a:prstGeom>
        </p:spPr>
        <p:txBody>
          <a:bodyPr vert="horz" lIns="90946" tIns="45474" rIns="90946" bIns="45474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97" y="6356683"/>
            <a:ext cx="2346325" cy="365125"/>
          </a:xfrm>
          <a:prstGeom prst="rect">
            <a:avLst/>
          </a:prstGeom>
        </p:spPr>
        <p:txBody>
          <a:bodyPr vert="horz" wrap="square" lIns="90946" tIns="45474" rIns="90946" bIns="45474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55532B0-0082-4D81-997E-59E06075D533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07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49" r:id="rId1"/>
    <p:sldLayoutId id="2147504850" r:id="rId2"/>
    <p:sldLayoutId id="2147504851" r:id="rId3"/>
    <p:sldLayoutId id="2147504852" r:id="rId4"/>
    <p:sldLayoutId id="2147504853" r:id="rId5"/>
    <p:sldLayoutId id="2147504854" r:id="rId6"/>
    <p:sldLayoutId id="2147504855" r:id="rId7"/>
    <p:sldLayoutId id="2147504856" r:id="rId8"/>
    <p:sldLayoutId id="2147504857" r:id="rId9"/>
    <p:sldLayoutId id="2147504858" r:id="rId10"/>
    <p:sldLayoutId id="2147504859" r:id="rId11"/>
  </p:sldLayoutIdLst>
  <p:transition spd="med" advClick="0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47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0945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4185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1891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044" indent="-34104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8930" indent="-28420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6817" indent="-22737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1544" indent="-22737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272" indent="-22737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995" indent="-227371" algn="l" defTabSz="9094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5724" indent="-227371" algn="l" defTabSz="9094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0452" indent="-227371" algn="l" defTabSz="9094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5176" indent="-227371" algn="l" defTabSz="9094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1" y="122271"/>
            <a:ext cx="8550275" cy="5921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5" y="6677207"/>
            <a:ext cx="4764088" cy="182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38" tIns="49370" rIns="98738" bIns="49370">
            <a:spAutoFit/>
          </a:bodyPr>
          <a:lstStyle/>
          <a:p>
            <a:pPr defTabSz="986821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1273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821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36748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73" r:id="rId1"/>
    <p:sldLayoutId id="2147504874" r:id="rId2"/>
    <p:sldLayoutId id="2147504875" r:id="rId3"/>
    <p:sldLayoutId id="2147504876" r:id="rId4"/>
    <p:sldLayoutId id="2147504877" r:id="rId5"/>
    <p:sldLayoutId id="2147504878" r:id="rId6"/>
    <p:sldLayoutId id="2147504879" r:id="rId7"/>
    <p:sldLayoutId id="2147504880" r:id="rId8"/>
    <p:sldLayoutId id="2147504881" r:id="rId9"/>
    <p:sldLayoutId id="2147504882" r:id="rId10"/>
    <p:sldLayoutId id="2147504883" r:id="rId11"/>
  </p:sldLayoutIdLst>
  <p:transition spd="med" advClick="0"/>
  <p:hf sldNum="0" hdr="0" dt="0"/>
  <p:txStyles>
    <p:titleStyle>
      <a:lvl1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731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458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185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910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043" indent="-371043" algn="l" defTabSz="986821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087" indent="-307897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4711" indent="-247888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7329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1530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6256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098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5712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043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1" y="122583"/>
            <a:ext cx="8550275" cy="5920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endParaRPr lang="en-US" smtClean="0"/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5" y="6677059"/>
            <a:ext cx="4764088" cy="1827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77" tIns="49339" rIns="98677" bIns="49339">
            <a:spAutoFit/>
          </a:bodyPr>
          <a:lstStyle/>
          <a:p>
            <a:pPr defTabSz="986209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3561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209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20627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85" r:id="rId1"/>
    <p:sldLayoutId id="2147504886" r:id="rId2"/>
    <p:sldLayoutId id="2147504887" r:id="rId3"/>
    <p:sldLayoutId id="2147504888" r:id="rId4"/>
    <p:sldLayoutId id="2147504889" r:id="rId5"/>
    <p:sldLayoutId id="2147504890" r:id="rId6"/>
    <p:sldLayoutId id="2147504891" r:id="rId7"/>
    <p:sldLayoutId id="2147504892" r:id="rId8"/>
    <p:sldLayoutId id="2147504893" r:id="rId9"/>
    <p:sldLayoutId id="2147504894" r:id="rId10"/>
    <p:sldLayoutId id="2147504895" r:id="rId11"/>
  </p:sldLayoutIdLst>
  <p:transition spd="med" advClick="0"/>
  <p:hf sldNum="0"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45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894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34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782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4597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043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3489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7928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45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894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782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228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7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115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5563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1" y="122271"/>
            <a:ext cx="8550275" cy="5921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474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5" y="6677207"/>
            <a:ext cx="4764088" cy="182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38" tIns="49370" rIns="98738" bIns="49370">
            <a:spAutoFit/>
          </a:bodyPr>
          <a:lstStyle/>
          <a:p>
            <a:pPr defTabSz="986821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2536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821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15348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97" r:id="rId1"/>
    <p:sldLayoutId id="2147504898" r:id="rId2"/>
    <p:sldLayoutId id="2147504899" r:id="rId3"/>
    <p:sldLayoutId id="2147504900" r:id="rId4"/>
    <p:sldLayoutId id="2147504901" r:id="rId5"/>
    <p:sldLayoutId id="2147504902" r:id="rId6"/>
    <p:sldLayoutId id="2147504903" r:id="rId7"/>
    <p:sldLayoutId id="2147504904" r:id="rId8"/>
    <p:sldLayoutId id="2147504905" r:id="rId9"/>
    <p:sldLayoutId id="2147504906" r:id="rId10"/>
    <p:sldLayoutId id="2147504907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731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458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185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910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043" indent="-371043" algn="l" defTabSz="986821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087" indent="-307897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4711" indent="-247888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7329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1530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6256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098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5712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043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2128" y="273629"/>
            <a:ext cx="9046224" cy="114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128" y="1604332"/>
            <a:ext cx="9046224" cy="503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681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2128" y="6247376"/>
            <a:ext cx="2337984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646" algn="l"/>
                <a:tab pos="873291" algn="l"/>
                <a:tab pos="1309937" algn="l"/>
                <a:tab pos="1746585" algn="l"/>
                <a:tab pos="2183229" algn="l"/>
                <a:tab pos="2619875" algn="l"/>
                <a:tab pos="3056523" algn="l"/>
                <a:tab pos="3493171" algn="l"/>
                <a:tab pos="3929815" algn="l"/>
                <a:tab pos="4366460" algn="l"/>
                <a:tab pos="4803107" algn="l"/>
                <a:tab pos="5239752" algn="l"/>
                <a:tab pos="5676399" algn="l"/>
                <a:tab pos="6113046" algn="l"/>
                <a:tab pos="6549692" algn="l"/>
                <a:tab pos="6986336" algn="l"/>
                <a:tab pos="7422984" algn="l"/>
                <a:tab pos="7859629" algn="l"/>
                <a:tab pos="8296282" algn="l"/>
                <a:tab pos="873292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646" eaLnBrk="1">
              <a:lnSpc>
                <a:spcPct val="93000"/>
              </a:lnSpc>
              <a:buSzPct val="100000"/>
            </a:pPr>
            <a:endParaRPr lang="en-US" sz="1800" b="0" i="0" smtClean="0">
              <a:latin typeface="Arial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0448" y="6247376"/>
            <a:ext cx="3183840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646" algn="l"/>
                <a:tab pos="873291" algn="l"/>
                <a:tab pos="1309937" algn="l"/>
                <a:tab pos="1746585" algn="l"/>
                <a:tab pos="2183229" algn="l"/>
                <a:tab pos="2619875" algn="l"/>
                <a:tab pos="3056523" algn="l"/>
                <a:tab pos="3493171" algn="l"/>
                <a:tab pos="3929815" algn="l"/>
                <a:tab pos="4366460" algn="l"/>
                <a:tab pos="4803107" algn="l"/>
                <a:tab pos="5239752" algn="l"/>
                <a:tab pos="5676399" algn="l"/>
                <a:tab pos="6113046" algn="l"/>
                <a:tab pos="6549692" algn="l"/>
                <a:tab pos="6986336" algn="l"/>
                <a:tab pos="7422984" algn="l"/>
                <a:tab pos="7859629" algn="l"/>
                <a:tab pos="8296282" algn="l"/>
                <a:tab pos="873292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646" eaLnBrk="1">
              <a:lnSpc>
                <a:spcPct val="93000"/>
              </a:lnSpc>
              <a:buSzPct val="100000"/>
            </a:pPr>
            <a:endParaRPr lang="en-US" sz="1800" b="0" i="0" smtClean="0">
              <a:latin typeface="Arial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10368" y="6247376"/>
            <a:ext cx="2337984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646" algn="l"/>
                <a:tab pos="873291" algn="l"/>
                <a:tab pos="1309937" algn="l"/>
                <a:tab pos="1746585" algn="l"/>
                <a:tab pos="2183229" algn="l"/>
                <a:tab pos="2619875" algn="l"/>
                <a:tab pos="3056523" algn="l"/>
                <a:tab pos="3493171" algn="l"/>
                <a:tab pos="3929815" algn="l"/>
                <a:tab pos="4366460" algn="l"/>
                <a:tab pos="4803107" algn="l"/>
                <a:tab pos="5239752" algn="l"/>
                <a:tab pos="5676399" algn="l"/>
                <a:tab pos="6113046" algn="l"/>
                <a:tab pos="6549692" algn="l"/>
                <a:tab pos="6986336" algn="l"/>
                <a:tab pos="7422984" algn="l"/>
                <a:tab pos="7859629" algn="l"/>
                <a:tab pos="8296282" algn="l"/>
                <a:tab pos="873292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646" eaLnBrk="1">
              <a:lnSpc>
                <a:spcPct val="93000"/>
              </a:lnSpc>
              <a:buSzPct val="100000"/>
            </a:pPr>
            <a:fld id="{1115BB82-FC4D-46FD-A766-2DF55714F2CA}" type="slidenum">
              <a:rPr lang="en-US" sz="1800" b="0" i="0" smtClean="0">
                <a:latin typeface="Arial" pitchFamily="34" charset="0"/>
              </a:rPr>
              <a:pPr defTabSz="436646" eaLnBrk="1">
                <a:lnSpc>
                  <a:spcPct val="93000"/>
                </a:lnSpc>
                <a:buSzPct val="100000"/>
              </a:pPr>
              <a:t>‹#›</a:t>
            </a:fld>
            <a:endParaRPr lang="en-US" sz="1800" b="0" i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2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957" r:id="rId1"/>
    <p:sldLayoutId id="2147504958" r:id="rId2"/>
    <p:sldLayoutId id="2147504959" r:id="rId3"/>
    <p:sldLayoutId id="2147504960" r:id="rId4"/>
    <p:sldLayoutId id="2147504961" r:id="rId5"/>
    <p:sldLayoutId id="2147504962" r:id="rId6"/>
    <p:sldLayoutId id="2147504963" r:id="rId7"/>
    <p:sldLayoutId id="2147504964" r:id="rId8"/>
    <p:sldLayoutId id="2147504965" r:id="rId9"/>
    <p:sldLayoutId id="2147504966" r:id="rId10"/>
    <p:sldLayoutId id="2147504967" r:id="rId11"/>
  </p:sldLayoutIdLst>
  <p:txStyles>
    <p:titleStyle>
      <a:lvl1pPr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+mj-lt"/>
          <a:ea typeface="+mj-ea"/>
          <a:cs typeface="+mj-cs"/>
        </a:defRPr>
      </a:lvl1pPr>
      <a:lvl2pPr marL="709550" indent="-27290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2pPr>
      <a:lvl3pPr marL="1091616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3pPr>
      <a:lvl4pPr marL="1528262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4pPr>
      <a:lvl5pPr marL="1964913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5pPr>
      <a:lvl6pPr marL="2401554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6pPr>
      <a:lvl7pPr marL="2838198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7pPr>
      <a:lvl8pPr marL="3274847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8pPr>
      <a:lvl9pPr marL="3711491" indent="-218323" algn="ctr" defTabSz="43664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9pPr>
    </p:titleStyle>
    <p:bodyStyle>
      <a:lvl1pPr marL="327484" indent="-327484" algn="l" defTabSz="436646" rtl="0" fontAlgn="base" hangingPunct="0">
        <a:lnSpc>
          <a:spcPct val="93000"/>
        </a:lnSpc>
        <a:spcBef>
          <a:spcPct val="0"/>
        </a:spcBef>
        <a:spcAft>
          <a:spcPts val="1365"/>
        </a:spcAft>
        <a:buClr>
          <a:srgbClr val="000000"/>
        </a:buClr>
        <a:buSzPct val="100000"/>
        <a:buFont typeface="Times New Roman" pitchFamily="18" charset="0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09550" indent="-272903" algn="l" defTabSz="436646" rtl="0" fontAlgn="base" hangingPunct="0">
        <a:lnSpc>
          <a:spcPct val="93000"/>
        </a:lnSpc>
        <a:spcBef>
          <a:spcPct val="0"/>
        </a:spcBef>
        <a:spcAft>
          <a:spcPts val="1091"/>
        </a:spcAft>
        <a:buClr>
          <a:srgbClr val="000000"/>
        </a:buClr>
        <a:buSzPct val="100000"/>
        <a:buFont typeface="Times New Roman" pitchFamily="18" charset="0"/>
        <a:defRPr sz="2700">
          <a:solidFill>
            <a:srgbClr val="000000"/>
          </a:solidFill>
          <a:latin typeface="+mn-lt"/>
          <a:ea typeface="+mn-ea"/>
          <a:cs typeface="+mn-cs"/>
        </a:defRPr>
      </a:lvl2pPr>
      <a:lvl3pPr marL="1091616" indent="-218323" algn="l" defTabSz="436646" rtl="0" fontAlgn="base" hangingPunct="0">
        <a:lnSpc>
          <a:spcPct val="93000"/>
        </a:lnSpc>
        <a:spcBef>
          <a:spcPct val="0"/>
        </a:spcBef>
        <a:spcAft>
          <a:spcPts val="815"/>
        </a:spcAft>
        <a:buClr>
          <a:srgbClr val="000000"/>
        </a:buClr>
        <a:buSzPct val="100000"/>
        <a:buFont typeface="Times New Roman" pitchFamily="18" charset="0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528262" indent="-218323" algn="l" defTabSz="436646" rtl="0" fontAlgn="base" hangingPunct="0">
        <a:lnSpc>
          <a:spcPct val="93000"/>
        </a:lnSpc>
        <a:spcBef>
          <a:spcPct val="0"/>
        </a:spcBef>
        <a:spcAft>
          <a:spcPts val="551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4pPr>
      <a:lvl5pPr marL="1964913" indent="-218323" algn="l" defTabSz="436646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5pPr>
      <a:lvl6pPr marL="2401554" indent="-218323" algn="l" defTabSz="436646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838198" indent="-218323" algn="l" defTabSz="436646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274847" indent="-218323" algn="l" defTabSz="436646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711491" indent="-218323" algn="l" defTabSz="436646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646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291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9937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6585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3229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9875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523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3171" algn="l" defTabSz="87329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549201" y="5944936"/>
            <a:ext cx="5434686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srgbClr val="001C54"/>
              </a:solidFill>
              <a:latin typeface="Calibri"/>
            </a:endParaRPr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534289" y="5939011"/>
            <a:ext cx="405949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srgbClr val="001C54"/>
              </a:solidFill>
              <a:latin typeface="Calibri"/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641" y="5791254"/>
            <a:ext cx="3742545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369" tIns="45685" rIns="91369" bIns="45685" anchor="ctr" compatLnSpc="1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10153" y="5787770"/>
            <a:ext cx="3746060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369" tIns="45685" rIns="91369" bIns="4568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502920" y="1481336"/>
            <a:ext cx="9052560" cy="4525963"/>
          </a:xfrm>
          <a:prstGeom prst="rect">
            <a:avLst/>
          </a:prstGeom>
        </p:spPr>
        <p:txBody>
          <a:bodyPr vert="horz" lIns="91369" tIns="45685" rIns="91369" bIns="45685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7399740" y="6407944"/>
            <a:ext cx="2112264" cy="365760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ctr" eaLnBrk="1" latinLnBrk="0" hangingPunct="1">
              <a:defRPr kumimoji="0" sz="10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0" i="0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 b="0" i="0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945384" y="6407976"/>
            <a:ext cx="2458448" cy="365125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ctr" eaLnBrk="1" latinLnBrk="0" hangingPunct="1">
              <a:defRPr kumimoji="0" sz="10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i="0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 b="0" i="0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9512004" y="6407976"/>
            <a:ext cx="402336" cy="365125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r" eaLnBrk="1" latinLnBrk="0" hangingPunct="1">
              <a:defRPr kumimoji="0" sz="1000" b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E73889-8752-428C-A11C-8679396BAC9B}" type="slidenum">
              <a:rPr lang="en-US" i="0" smtClean="0">
                <a:solidFill>
                  <a:srgbClr val="0F6FC6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i="0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16" name="Picture 5" descr="E:\My Documents\my file\JLab\Document\Logo\JLab_logo_white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0597" y="6380168"/>
            <a:ext cx="1760220" cy="40334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05235" r:id="rId1"/>
    <p:sldLayoutId id="2147505236" r:id="rId2"/>
    <p:sldLayoutId id="2147505237" r:id="rId3"/>
    <p:sldLayoutId id="2147505238" r:id="rId4"/>
    <p:sldLayoutId id="2147505239" r:id="rId5"/>
    <p:sldLayoutId id="2147505240" r:id="rId6"/>
    <p:sldLayoutId id="2147505241" r:id="rId7"/>
    <p:sldLayoutId id="2147505242" r:id="rId8"/>
    <p:sldLayoutId id="2147505243" r:id="rId9"/>
    <p:sldLayoutId id="2147505244" r:id="rId10"/>
    <p:sldLayoutId id="2147505245" r:id="rId11"/>
    <p:sldLayoutId id="2147505246" r:id="rId12"/>
  </p:sldLayoutIdLst>
  <p:transition>
    <p:strips dir="ru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477" indent="-255834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310" indent="-228422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70" indent="-228422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115" indent="-228422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537" indent="-228422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98960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7384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5807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4230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7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549201" y="5944936"/>
            <a:ext cx="5434686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srgbClr val="001C54"/>
              </a:solidFill>
              <a:latin typeface="Calibri"/>
            </a:endParaRPr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534289" y="5939011"/>
            <a:ext cx="405949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9" tIns="45685" rIns="91369" bIns="45685" anchor="t" compatLnSpc="1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srgbClr val="001C54"/>
              </a:solidFill>
              <a:latin typeface="Calibri"/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641" y="5791254"/>
            <a:ext cx="3742545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369" tIns="45685" rIns="91369" bIns="45685" anchor="ctr" compatLnSpc="1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 i="0">
              <a:solidFill>
                <a:prstClr val="white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10153" y="5787762"/>
            <a:ext cx="3746060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369" tIns="45685" rIns="91369" bIns="4568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502920" y="1481336"/>
            <a:ext cx="9052560" cy="4525963"/>
          </a:xfrm>
          <a:prstGeom prst="rect">
            <a:avLst/>
          </a:prstGeom>
        </p:spPr>
        <p:txBody>
          <a:bodyPr vert="horz" lIns="91369" tIns="45685" rIns="91369" bIns="45685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7399740" y="6407944"/>
            <a:ext cx="2112264" cy="365760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ctr" eaLnBrk="1" latinLnBrk="0" hangingPunct="1">
              <a:defRPr kumimoji="0" sz="10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0" i="0" smtClean="0">
                <a:solidFill>
                  <a:srgbClr val="0F6FC6">
                    <a:lumMod val="50000"/>
                  </a:srgbClr>
                </a:solidFill>
              </a:rPr>
              <a:t>Workshops on Hadron Physics</a:t>
            </a:r>
            <a:endParaRPr lang="en-US" b="0" i="0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945384" y="6407968"/>
            <a:ext cx="2458448" cy="365125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ctr" eaLnBrk="1" latinLnBrk="0" hangingPunct="1">
              <a:defRPr kumimoji="0" sz="10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i="0" smtClean="0">
                <a:solidFill>
                  <a:srgbClr val="0F6FC6">
                    <a:lumMod val="50000"/>
                  </a:srgbClr>
                </a:solidFill>
              </a:rPr>
              <a:t>Jin Huang &lt;jinhuang@jlab.org&gt;</a:t>
            </a:r>
            <a:endParaRPr lang="en-US" b="0" i="0" dirty="0">
              <a:solidFill>
                <a:srgbClr val="0F6FC6">
                  <a:lumMod val="50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9512004" y="6407968"/>
            <a:ext cx="402336" cy="365125"/>
          </a:xfrm>
          <a:prstGeom prst="rect">
            <a:avLst/>
          </a:prstGeom>
        </p:spPr>
        <p:txBody>
          <a:bodyPr vert="horz" lIns="91369" tIns="45685" rIns="91369" bIns="45685" anchor="b"/>
          <a:lstStyle>
            <a:lvl1pPr algn="r" eaLnBrk="1" latinLnBrk="0" hangingPunct="1">
              <a:defRPr kumimoji="0" sz="1000" b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E73889-8752-428C-A11C-8679396BAC9B}" type="slidenum">
              <a:rPr lang="en-US" i="0" smtClean="0">
                <a:solidFill>
                  <a:srgbClr val="0F6FC6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i="0">
              <a:solidFill>
                <a:srgbClr val="0F6FC6">
                  <a:lumMod val="50000"/>
                </a:srgbClr>
              </a:solidFill>
            </a:endParaRPr>
          </a:p>
        </p:txBody>
      </p:sp>
      <p:pic>
        <p:nvPicPr>
          <p:cNvPr id="16" name="Picture 5" descr="E:\My Documents\my file\JLab\Document\Logo\JLab_logo_white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0597" y="6380160"/>
            <a:ext cx="1760220" cy="40334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05261" r:id="rId1"/>
    <p:sldLayoutId id="2147505262" r:id="rId2"/>
    <p:sldLayoutId id="2147505263" r:id="rId3"/>
    <p:sldLayoutId id="2147505264" r:id="rId4"/>
    <p:sldLayoutId id="2147505265" r:id="rId5"/>
    <p:sldLayoutId id="2147505266" r:id="rId6"/>
    <p:sldLayoutId id="2147505267" r:id="rId7"/>
    <p:sldLayoutId id="2147505268" r:id="rId8"/>
    <p:sldLayoutId id="2147505269" r:id="rId9"/>
    <p:sldLayoutId id="2147505270" r:id="rId10"/>
    <p:sldLayoutId id="2147505271" r:id="rId11"/>
    <p:sldLayoutId id="2147505272" r:id="rId12"/>
  </p:sldLayoutIdLst>
  <p:transition>
    <p:strips dir="ru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477" indent="-255834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310" indent="-228422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70" indent="-228422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115" indent="-228422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537" indent="-228422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98960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7384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5807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4230" indent="-228422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7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425" y="274638"/>
            <a:ext cx="90519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46" tIns="45474" rIns="90946" bIns="4547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425" y="1600206"/>
            <a:ext cx="9051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3425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7125" y="6245225"/>
            <a:ext cx="3184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endParaRPr lang="en-US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897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fld id="{C9B3B3D9-59F9-49F6-8A7B-892065FB7344}" type="slidenum">
              <a:rPr lang="en-US" smtClean="0"/>
              <a:pPr/>
              <a:t>‹#›</a:t>
            </a:fld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287" r:id="rId1"/>
    <p:sldLayoutId id="2147505288" r:id="rId2"/>
    <p:sldLayoutId id="2147505289" r:id="rId3"/>
    <p:sldLayoutId id="2147505290" r:id="rId4"/>
    <p:sldLayoutId id="2147505291" r:id="rId5"/>
    <p:sldLayoutId id="2147505292" r:id="rId6"/>
    <p:sldLayoutId id="2147505293" r:id="rId7"/>
    <p:sldLayoutId id="2147505294" r:id="rId8"/>
    <p:sldLayoutId id="2147505295" r:id="rId9"/>
    <p:sldLayoutId id="2147505296" r:id="rId10"/>
    <p:sldLayoutId id="21475052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47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0945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6418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1891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1044" indent="-341044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8930" indent="-28420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6817" indent="-22737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1544" indent="-22737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46272" indent="-22737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00995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55724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10452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65176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 bwMode="auto">
          <a:xfrm>
            <a:off x="503252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1" tIns="45661" rIns="91321" bIns="456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503252" y="160020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1" tIns="45661" rIns="91321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3252" y="6356373"/>
            <a:ext cx="2346325" cy="365125"/>
          </a:xfrm>
          <a:prstGeom prst="rect">
            <a:avLst/>
          </a:prstGeom>
        </p:spPr>
        <p:txBody>
          <a:bodyPr vert="horz" wrap="square" lIns="91321" tIns="45661" rIns="91321" bIns="4566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B6CC726-8C15-4743-9AD1-B843283BA163}" type="datetimeFigureOut">
              <a:rPr lang="zh-CN" altLang="en-US"/>
              <a:pPr>
                <a:defRPr/>
              </a:pPr>
              <a:t>2014/6/5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36952" y="6356373"/>
            <a:ext cx="3184525" cy="365125"/>
          </a:xfrm>
          <a:prstGeom prst="rect">
            <a:avLst/>
          </a:prstGeom>
        </p:spPr>
        <p:txBody>
          <a:bodyPr vert="horz" wrap="square" lIns="91321" tIns="45661" rIns="91321" bIns="45661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08852" y="6356373"/>
            <a:ext cx="2346325" cy="365125"/>
          </a:xfrm>
          <a:prstGeom prst="rect">
            <a:avLst/>
          </a:prstGeom>
        </p:spPr>
        <p:txBody>
          <a:bodyPr vert="horz" wrap="square" lIns="91321" tIns="45661" rIns="91321" bIns="4566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9C3A714-FAA2-44CE-9F7D-3EFA45981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299" r:id="rId1"/>
    <p:sldLayoutId id="2147505300" r:id="rId2"/>
    <p:sldLayoutId id="2147505301" r:id="rId3"/>
    <p:sldLayoutId id="2147505302" r:id="rId4"/>
    <p:sldLayoutId id="2147505303" r:id="rId5"/>
    <p:sldLayoutId id="2147505304" r:id="rId6"/>
    <p:sldLayoutId id="2147505305" r:id="rId7"/>
    <p:sldLayoutId id="2147505306" r:id="rId8"/>
    <p:sldLayoutId id="2147505307" r:id="rId9"/>
    <p:sldLayoutId id="2147505308" r:id="rId10"/>
    <p:sldLayoutId id="2147505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60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22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983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644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049" indent="-34104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789" indent="-28394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529" indent="-22683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374" indent="-22683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0" indent="-22683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357" indent="-228305" algn="l" defTabSz="9132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70" indent="-228305" algn="l" defTabSz="9132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81" indent="-228305" algn="l" defTabSz="9132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191" indent="-228305" algn="l" defTabSz="9132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09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3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2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42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53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6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7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88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77" y="122047"/>
            <a:ext cx="8550275" cy="592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47" tIns="49576" rIns="99147" bIns="4957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8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47" tIns="49576" rIns="99147" bIns="49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2603" y="6480193"/>
            <a:ext cx="29972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147" tIns="49576" rIns="99147" bIns="49576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Lanzhou Workshop, 2009</a:t>
            </a:r>
          </a:p>
        </p:txBody>
      </p:sp>
    </p:spTree>
    <p:extLst>
      <p:ext uri="{BB962C8B-B14F-4D97-AF65-F5344CB8AC3E}">
        <p14:creationId xmlns:p14="http://schemas.microsoft.com/office/powerpoint/2010/main" val="220903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311" r:id="rId1"/>
    <p:sldLayoutId id="2147505312" r:id="rId2"/>
    <p:sldLayoutId id="2147505313" r:id="rId3"/>
    <p:sldLayoutId id="2147505314" r:id="rId4"/>
    <p:sldLayoutId id="2147505315" r:id="rId5"/>
    <p:sldLayoutId id="2147505316" r:id="rId6"/>
    <p:sldLayoutId id="2147505317" r:id="rId7"/>
    <p:sldLayoutId id="2147505318" r:id="rId8"/>
    <p:sldLayoutId id="2147505319" r:id="rId9"/>
    <p:sldLayoutId id="2147505320" r:id="rId10"/>
    <p:sldLayoutId id="214750532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89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9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9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9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9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609" algn="ctr" defTabSz="99091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3223" algn="ctr" defTabSz="99091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9832" algn="ctr" defTabSz="99091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6442" algn="ctr" defTabSz="99091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187" indent="-371187" algn="l" defTabSz="989833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240" indent="-307740" algn="l" defTabSz="98983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8877" indent="-247459" algn="l" defTabSz="98983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3793" indent="-245873" algn="l" defTabSz="989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0295" indent="-245873" algn="l" defTabSz="989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7344" indent="-247332" algn="l" defTabSz="99091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3954" indent="-247332" algn="l" defTabSz="99091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0565" indent="-247332" algn="l" defTabSz="99091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7174" indent="-247332" algn="l" defTabSz="99091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09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3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2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42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53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6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7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885" algn="l" defTabSz="913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6" y="122608"/>
            <a:ext cx="8550275" cy="59210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70813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3685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/>
          </a:p>
        </p:txBody>
      </p:sp>
      <p:sp>
        <p:nvSpPr>
          <p:cNvPr id="583686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/>
          </a:p>
        </p:txBody>
      </p:sp>
      <p:sp>
        <p:nvSpPr>
          <p:cNvPr id="583687" name="Text Box 7"/>
          <p:cNvSpPr txBox="1">
            <a:spLocks noChangeArrowheads="1"/>
          </p:cNvSpPr>
          <p:nvPr/>
        </p:nvSpPr>
        <p:spPr bwMode="auto">
          <a:xfrm>
            <a:off x="45" y="6677065"/>
            <a:ext cx="4764088" cy="18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99" tIns="49351" rIns="98699" bIns="49351">
            <a:spAutoFit/>
          </a:bodyPr>
          <a:lstStyle/>
          <a:p>
            <a:pPr defTabSz="986442">
              <a:lnSpc>
                <a:spcPct val="60000"/>
              </a:lnSpc>
              <a:defRPr/>
            </a:pPr>
            <a:r>
              <a:rPr lang="en-US" sz="900" b="0" i="0" dirty="0">
                <a:solidFill>
                  <a:schemeClr val="tx1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7176" name="Picture 8" descr="new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689" name="Rectangle 9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442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4169" r:id="rId1"/>
    <p:sldLayoutId id="2147504170" r:id="rId2"/>
    <p:sldLayoutId id="2147504171" r:id="rId3"/>
    <p:sldLayoutId id="2147504172" r:id="rId4"/>
    <p:sldLayoutId id="2147504173" r:id="rId5"/>
    <p:sldLayoutId id="2147504174" r:id="rId6"/>
    <p:sldLayoutId id="2147504175" r:id="rId7"/>
    <p:sldLayoutId id="2147504176" r:id="rId8"/>
    <p:sldLayoutId id="2147504177" r:id="rId9"/>
    <p:sldLayoutId id="2147504178" r:id="rId10"/>
    <p:sldLayoutId id="2147504179" r:id="rId11"/>
  </p:sldLayoutIdLst>
  <p:transition/>
  <p:hf sldNum="0"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567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109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660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211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5224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779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4326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8877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67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09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2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7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3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865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412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503238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238" y="1600200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56350"/>
            <a:ext cx="2346325" cy="365125"/>
          </a:xfrm>
          <a:prstGeom prst="rect">
            <a:avLst/>
          </a:prstGeom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2B4C05F-8F4F-4699-9C76-C017830BB035}" type="datetimeFigureOut">
              <a:rPr lang="en-US"/>
              <a:pPr>
                <a:defRPr/>
              </a:pPr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938" y="6356350"/>
            <a:ext cx="3184525" cy="365125"/>
          </a:xfrm>
          <a:prstGeom prst="rect">
            <a:avLst/>
          </a:prstGeom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38" y="6356350"/>
            <a:ext cx="2346325" cy="365125"/>
          </a:xfrm>
          <a:prstGeom prst="rect">
            <a:avLst/>
          </a:prstGeom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CEB6850-1678-4DD3-8CAC-68DE1FA71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9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385" r:id="rId1"/>
    <p:sldLayoutId id="2147505386" r:id="rId2"/>
    <p:sldLayoutId id="2147505387" r:id="rId3"/>
    <p:sldLayoutId id="2147505388" r:id="rId4"/>
    <p:sldLayoutId id="2147505389" r:id="rId5"/>
    <p:sldLayoutId id="2147505390" r:id="rId6"/>
    <p:sldLayoutId id="2147505391" r:id="rId7"/>
    <p:sldLayoutId id="2147505392" r:id="rId8"/>
    <p:sldLayoutId id="2147505393" r:id="rId9"/>
    <p:sldLayoutId id="2147505394" r:id="rId10"/>
    <p:sldLayoutId id="21475053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6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9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05" indent="-228482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70" indent="-228482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36" indent="-228482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99" indent="-228482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9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2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8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52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17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63" tIns="49581" rIns="99163" bIns="4958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63" tIns="49581" rIns="99163" bIns="495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50" y="6480175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163" tIns="49581" rIns="99163" bIns="49581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36" tIns="45668" rIns="91336" bIns="45668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36" tIns="45668" rIns="91336" bIns="45668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163" tIns="49581" rIns="99163" bIns="49581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7176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8212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397" r:id="rId1"/>
    <p:sldLayoutId id="2147505398" r:id="rId2"/>
    <p:sldLayoutId id="2147505399" r:id="rId3"/>
    <p:sldLayoutId id="2147505400" r:id="rId4"/>
    <p:sldLayoutId id="2147505401" r:id="rId5"/>
    <p:sldLayoutId id="2147505402" r:id="rId6"/>
    <p:sldLayoutId id="2147505403" r:id="rId7"/>
    <p:sldLayoutId id="2147505404" r:id="rId8"/>
    <p:sldLayoutId id="2147505405" r:id="rId9"/>
    <p:sldLayoutId id="2147505406" r:id="rId10"/>
    <p:sldLayoutId id="214750540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890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90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90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90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90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681" algn="ctr" defTabSz="99106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3362" algn="ctr" defTabSz="99106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0045" algn="ctr" defTabSz="99106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6727" algn="ctr" defTabSz="99106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888" indent="-369888" algn="l" defTabSz="989013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06388" algn="l" defTabSz="9890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8250" indent="-246063" algn="l" defTabSz="9890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3550" indent="-244475" algn="l" defTabSz="98901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0438" indent="-244475" algn="l" defTabSz="98901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7761" indent="-247371" algn="l" defTabSz="99106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4442" indent="-247371" algn="l" defTabSz="99106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1126" indent="-247371" algn="l" defTabSz="99106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7802" indent="-247371" algn="l" defTabSz="99106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81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62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45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27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08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87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770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453" algn="l" defTabSz="913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24" tIns="49614" rIns="99224" bIns="49614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24" tIns="49614" rIns="99224" bIns="496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50" y="6480175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24" tIns="49614" rIns="99224" bIns="49614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92" tIns="45696" rIns="91392" bIns="45696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92" tIns="45696" rIns="91392" bIns="45696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24" tIns="49614" rIns="99224" bIns="49614">
            <a:spAutoFit/>
          </a:bodyPr>
          <a:lstStyle>
            <a:lvl1pPr defTabSz="99218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218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218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218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218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8200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8397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09" r:id="rId1"/>
    <p:sldLayoutId id="2147505410" r:id="rId2"/>
    <p:sldLayoutId id="2147505411" r:id="rId3"/>
    <p:sldLayoutId id="2147505412" r:id="rId4"/>
    <p:sldLayoutId id="2147505413" r:id="rId5"/>
    <p:sldLayoutId id="2147505414" r:id="rId6"/>
    <p:sldLayoutId id="2147505415" r:id="rId7"/>
    <p:sldLayoutId id="2147505416" r:id="rId8"/>
    <p:sldLayoutId id="2147505417" r:id="rId9"/>
    <p:sldLayoutId id="2147505418" r:id="rId10"/>
    <p:sldLayoutId id="214750541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964" algn="ctr" defTabSz="99167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3928" algn="ctr" defTabSz="99167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0893" algn="ctr" defTabSz="99167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7858" algn="ctr" defTabSz="99167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427" indent="-247524" algn="l" defTabSz="99167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393" indent="-247524" algn="l" defTabSz="99167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357" indent="-247524" algn="l" defTabSz="99167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319" indent="-247524" algn="l" defTabSz="99167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9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2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8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52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17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8368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70813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056" name="Picture 8" descr="new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275882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21" r:id="rId1"/>
    <p:sldLayoutId id="2147505422" r:id="rId2"/>
    <p:sldLayoutId id="2147505423" r:id="rId3"/>
    <p:sldLayoutId id="2147505424" r:id="rId4"/>
    <p:sldLayoutId id="2147505425" r:id="rId5"/>
    <p:sldLayoutId id="2147505426" r:id="rId6"/>
    <p:sldLayoutId id="2147505427" r:id="rId7"/>
    <p:sldLayoutId id="2147505428" r:id="rId8"/>
    <p:sldLayoutId id="2147505429" r:id="rId9"/>
    <p:sldLayoutId id="2147505430" r:id="rId10"/>
    <p:sldLayoutId id="2147505431" r:id="rId11"/>
  </p:sldLayoutIdLst>
  <p:transition/>
  <p:hf sldNum="0" hd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949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63A9A8C-98C3-4C23-9E70-55286E4E0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5368" name="Picture 8" descr="new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45339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33" r:id="rId1"/>
    <p:sldLayoutId id="2147505434" r:id="rId2"/>
    <p:sldLayoutId id="2147505435" r:id="rId3"/>
    <p:sldLayoutId id="2147505436" r:id="rId4"/>
    <p:sldLayoutId id="2147505437" r:id="rId5"/>
    <p:sldLayoutId id="2147505438" r:id="rId6"/>
    <p:sldLayoutId id="2147505439" r:id="rId7"/>
    <p:sldLayoutId id="2147505440" r:id="rId8"/>
    <p:sldLayoutId id="2147505441" r:id="rId9"/>
    <p:sldLayoutId id="2147505442" r:id="rId10"/>
    <p:sldLayoutId id="2147505443" r:id="rId11"/>
    <p:sldLayoutId id="2147505444" r:id="rId12"/>
    <p:sldLayoutId id="2147505445" r:id="rId13"/>
    <p:sldLayoutId id="2147505446" r:id="rId14"/>
    <p:sldLayoutId id="2147505447" r:id="rId1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949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98F54B0-C4AD-4CF2-8258-78F6F8CA2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8440" name="Picture 8" descr="new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6614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49" r:id="rId1"/>
    <p:sldLayoutId id="2147505450" r:id="rId2"/>
    <p:sldLayoutId id="2147505451" r:id="rId3"/>
    <p:sldLayoutId id="2147505452" r:id="rId4"/>
    <p:sldLayoutId id="2147505453" r:id="rId5"/>
    <p:sldLayoutId id="2147505454" r:id="rId6"/>
    <p:sldLayoutId id="2147505455" r:id="rId7"/>
    <p:sldLayoutId id="2147505456" r:id="rId8"/>
    <p:sldLayoutId id="2147505457" r:id="rId9"/>
    <p:sldLayoutId id="2147505458" r:id="rId10"/>
    <p:sldLayoutId id="2147505459" r:id="rId11"/>
    <p:sldLayoutId id="2147505460" r:id="rId12"/>
    <p:sldLayoutId id="2147505461" r:id="rId13"/>
    <p:sldLayoutId id="2147505462" r:id="rId14"/>
    <p:sldLayoutId id="2147505463" r:id="rId1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949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23C78C3-741B-420A-BF71-2F4DBD7076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9464" name="Picture 8" descr="new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53851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65" r:id="rId1"/>
    <p:sldLayoutId id="2147505466" r:id="rId2"/>
    <p:sldLayoutId id="2147505467" r:id="rId3"/>
    <p:sldLayoutId id="2147505468" r:id="rId4"/>
    <p:sldLayoutId id="2147505469" r:id="rId5"/>
    <p:sldLayoutId id="2147505470" r:id="rId6"/>
    <p:sldLayoutId id="2147505471" r:id="rId7"/>
    <p:sldLayoutId id="2147505472" r:id="rId8"/>
    <p:sldLayoutId id="2147505473" r:id="rId9"/>
    <p:sldLayoutId id="2147505474" r:id="rId10"/>
    <p:sldLayoutId id="2147505475" r:id="rId11"/>
    <p:sldLayoutId id="2147505476" r:id="rId12"/>
    <p:sldLayoutId id="2147505477" r:id="rId13"/>
    <p:sldLayoutId id="2147505478" r:id="rId14"/>
    <p:sldLayoutId id="2147505479" r:id="rId1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3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5129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400543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81" r:id="rId1"/>
    <p:sldLayoutId id="2147505482" r:id="rId2"/>
    <p:sldLayoutId id="2147505483" r:id="rId3"/>
    <p:sldLayoutId id="2147505484" r:id="rId4"/>
    <p:sldLayoutId id="2147505485" r:id="rId5"/>
    <p:sldLayoutId id="2147505486" r:id="rId6"/>
    <p:sldLayoutId id="2147505487" r:id="rId7"/>
    <p:sldLayoutId id="2147505488" r:id="rId8"/>
    <p:sldLayoutId id="2147505489" r:id="rId9"/>
    <p:sldLayoutId id="2147505490" r:id="rId10"/>
    <p:sldLayoutId id="2147505491" r:id="rId11"/>
  </p:sldLayoutIdLst>
  <p:transition/>
  <p:hf sldNum="0" hd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2238"/>
            <a:ext cx="8550275" cy="59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3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6" tIns="49618" rIns="99236" bIns="4961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09" tIns="45701" rIns="91409" bIns="45701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0" y="6677025"/>
            <a:ext cx="47640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6" tIns="49618" rIns="99236" bIns="49618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7177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3084513" y="6410325"/>
            <a:ext cx="4237037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515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493" r:id="rId1"/>
    <p:sldLayoutId id="2147505494" r:id="rId2"/>
    <p:sldLayoutId id="2147505495" r:id="rId3"/>
    <p:sldLayoutId id="2147505496" r:id="rId4"/>
    <p:sldLayoutId id="2147505497" r:id="rId5"/>
    <p:sldLayoutId id="2147505498" r:id="rId6"/>
    <p:sldLayoutId id="2147505499" r:id="rId7"/>
    <p:sldLayoutId id="2147505500" r:id="rId8"/>
    <p:sldLayoutId id="2147505501" r:id="rId9"/>
    <p:sldLayoutId id="2147505502" r:id="rId10"/>
    <p:sldLayoutId id="2147505503" r:id="rId11"/>
  </p:sldLayoutIdLst>
  <p:transition/>
  <p:hf sldNum="0" hdr="0" dt="0"/>
  <p:txStyles>
    <p:titleStyle>
      <a:lvl1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025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050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071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097" algn="ctr" defTabSz="99180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475" indent="-3714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07975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838" indent="-247650" algn="l" defTabSz="9906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5138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2025" indent="-246063" algn="l" defTabSz="9906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9775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6802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3823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0849" indent="-247554" algn="l" defTabSz="99180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5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1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97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44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0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92" algn="l" defTabSz="9140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125413"/>
            <a:ext cx="8550275" cy="585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76" tIns="49638" rIns="99276" bIns="4963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5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276" tIns="49638" rIns="99276" bIns="49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3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76" tIns="49638" rIns="99276" bIns="4963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76" tIns="49638" rIns="99276" bIns="49638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endParaRPr lang="en-US" smtClean="0"/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0" y="6677025"/>
            <a:ext cx="4764088" cy="180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9276" tIns="49638" rIns="99276" bIns="49638">
            <a:spAutoFit/>
          </a:bodyPr>
          <a:lstStyle/>
          <a:p>
            <a:pPr defTabSz="992188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2537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297613"/>
            <a:ext cx="1668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13" y="6410325"/>
            <a:ext cx="4237037" cy="1825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92188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3136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5505" r:id="rId1"/>
    <p:sldLayoutId id="2147505506" r:id="rId2"/>
    <p:sldLayoutId id="2147505507" r:id="rId3"/>
    <p:sldLayoutId id="2147505508" r:id="rId4"/>
    <p:sldLayoutId id="2147505509" r:id="rId5"/>
    <p:sldLayoutId id="2147505510" r:id="rId6"/>
    <p:sldLayoutId id="2147505511" r:id="rId7"/>
    <p:sldLayoutId id="2147505512" r:id="rId8"/>
    <p:sldLayoutId id="2147505513" r:id="rId9"/>
    <p:sldLayoutId id="2147505514" r:id="rId10"/>
    <p:sldLayoutId id="2147505515" r:id="rId11"/>
  </p:sldLayoutIdLst>
  <p:transition/>
  <p:hf sldNum="0" hdr="0" dt="0"/>
  <p:txStyles>
    <p:titleStyle>
      <a:lvl1pPr algn="ctr" defTabSz="9921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21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21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21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21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7200" algn="ctr" defTabSz="99218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4400" algn="ctr" defTabSz="99218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71600" algn="ctr" defTabSz="99218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8800" algn="ctr" defTabSz="992188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3063" indent="-373063" algn="l" defTabSz="992188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6450" indent="-309563" algn="l" defTabSz="992188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41425" indent="-249238" algn="l" defTabSz="992188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6725" indent="-247650" algn="l" defTabSz="992188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33613" indent="-247650" algn="l" defTabSz="992188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90813" indent="-247650" algn="l" defTabSz="99218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8013" indent="-247650" algn="l" defTabSz="99218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5213" indent="-247650" algn="l" defTabSz="99218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62413" indent="-247650" algn="l" defTabSz="992188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6" y="122608"/>
            <a:ext cx="8550275" cy="59210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5" y="6677065"/>
            <a:ext cx="4764088" cy="18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99" tIns="49351" rIns="98699" bIns="49351">
            <a:spAutoFit/>
          </a:bodyPr>
          <a:lstStyle/>
          <a:p>
            <a:pPr defTabSz="986442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4345" name="Picture 9" descr="new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442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4257" r:id="rId1"/>
    <p:sldLayoutId id="2147504258" r:id="rId2"/>
    <p:sldLayoutId id="2147504259" r:id="rId3"/>
    <p:sldLayoutId id="2147504260" r:id="rId4"/>
    <p:sldLayoutId id="2147504261" r:id="rId5"/>
    <p:sldLayoutId id="2147504262" r:id="rId6"/>
    <p:sldLayoutId id="2147504263" r:id="rId7"/>
    <p:sldLayoutId id="2147504264" r:id="rId8"/>
    <p:sldLayoutId id="2147504265" r:id="rId9"/>
    <p:sldLayoutId id="2147504266" r:id="rId10"/>
    <p:sldLayoutId id="2147504267" r:id="rId11"/>
  </p:sldLayoutIdLst>
  <p:transition/>
  <p:hf sldNum="0"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567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109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660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211" algn="ctr" defTabSz="986442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5224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779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4326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8877" indent="-246217" algn="l" defTabSz="986442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67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09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2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7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3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865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412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6" y="122638"/>
            <a:ext cx="8550275" cy="592046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vert="horz" wrap="square" lIns="98641" tIns="49320" rIns="98641" bIns="493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641" tIns="49320" rIns="98641" bIns="49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41" tIns="49320" rIns="98641" bIns="49320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Overview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41" tIns="49320" rIns="98641" bIns="49320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B4AD08E-1D5E-4802-9110-2327A6736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58" tIns="45428" rIns="90858" bIns="45428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58" tIns="45428" rIns="90858" bIns="45428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45" y="6677188"/>
            <a:ext cx="4764088" cy="1827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41" tIns="49320" rIns="98641" bIns="49320">
            <a:spAutoFit/>
          </a:bodyPr>
          <a:lstStyle/>
          <a:p>
            <a:pPr defTabSz="985833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1513" name="Picture 15" descr="new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5833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4345" r:id="rId1"/>
    <p:sldLayoutId id="2147504346" r:id="rId2"/>
    <p:sldLayoutId id="2147504347" r:id="rId3"/>
    <p:sldLayoutId id="2147504348" r:id="rId4"/>
    <p:sldLayoutId id="2147504349" r:id="rId5"/>
    <p:sldLayoutId id="2147504350" r:id="rId6"/>
    <p:sldLayoutId id="2147504351" r:id="rId7"/>
    <p:sldLayoutId id="2147504352" r:id="rId8"/>
    <p:sldLayoutId id="2147504353" r:id="rId9"/>
    <p:sldLayoutId id="2147504354" r:id="rId10"/>
    <p:sldLayoutId id="2147504355" r:id="rId11"/>
  </p:sldLayoutIdLst>
  <p:transition/>
  <p:hf hdr="0" dt="0"/>
  <p:txStyles>
    <p:titleStyle>
      <a:lvl1pPr algn="ctr" defTabSz="98366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366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366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366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366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287" algn="ctr" defTabSz="985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544" algn="ctr" defTabSz="985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2811" algn="ctr" defTabSz="985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087" algn="ctr" defTabSz="98583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7886" indent="-367886" algn="l" defTabSz="983664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98931" indent="-304743" algn="l" defTabSz="983664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1553" indent="-244733" algn="l" defTabSz="983664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4171" indent="-243152" algn="l" defTabSz="983664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8372" indent="-243152" algn="l" defTabSz="983664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3565" indent="-246064" algn="l" defTabSz="985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7838" indent="-246064" algn="l" defTabSz="985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2105" indent="-246064" algn="l" defTabSz="985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6374" indent="-246064" algn="l" defTabSz="98583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287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544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811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087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352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620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895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160" algn="l" defTabSz="908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438" y="274638"/>
            <a:ext cx="90519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46" tIns="45474" rIns="90946" bIns="4547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438" y="1600206"/>
            <a:ext cx="9051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3438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7138" y="6245225"/>
            <a:ext cx="3184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endParaRPr lang="en-US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897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fld id="{C9B3B3D9-59F9-49F6-8A7B-892065FB7344}" type="slidenum">
              <a:rPr lang="en-US" smtClean="0"/>
              <a:pPr/>
              <a:t>‹#›</a:t>
            </a:fld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4748" r:id="rId1"/>
    <p:sldLayoutId id="2147504749" r:id="rId2"/>
    <p:sldLayoutId id="2147504750" r:id="rId3"/>
    <p:sldLayoutId id="2147504751" r:id="rId4"/>
    <p:sldLayoutId id="2147504752" r:id="rId5"/>
    <p:sldLayoutId id="2147504753" r:id="rId6"/>
    <p:sldLayoutId id="2147504754" r:id="rId7"/>
    <p:sldLayoutId id="2147504755" r:id="rId8"/>
    <p:sldLayoutId id="2147504756" r:id="rId9"/>
    <p:sldLayoutId id="2147504757" r:id="rId10"/>
    <p:sldLayoutId id="21475047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47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0945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6418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1891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1044" indent="-341044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8930" indent="-28420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6817" indent="-22737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1544" indent="-22737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46272" indent="-22737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00995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55724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10452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65176" indent="-227371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503436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90" tIns="45446" rIns="90890" bIns="454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436" y="160020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90" tIns="45446" rIns="90890" bIns="45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36" y="6356683"/>
            <a:ext cx="2346325" cy="365125"/>
          </a:xfrm>
          <a:prstGeom prst="rect">
            <a:avLst/>
          </a:prstGeom>
        </p:spPr>
        <p:txBody>
          <a:bodyPr vert="horz" wrap="square" lIns="90890" tIns="45446" rIns="90890" bIns="4544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A463BC8-7EDE-4892-91DC-79A79A2C0D10}" type="datetimeFigureOut">
              <a:rPr lang="en-US" smtClean="0"/>
              <a:pPr/>
              <a:t>6/5/2014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7136" y="6356683"/>
            <a:ext cx="3184525" cy="365125"/>
          </a:xfrm>
          <a:prstGeom prst="rect">
            <a:avLst/>
          </a:prstGeom>
        </p:spPr>
        <p:txBody>
          <a:bodyPr vert="horz" lIns="90890" tIns="45446" rIns="90890" bIns="45446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97" y="6356683"/>
            <a:ext cx="2346325" cy="365125"/>
          </a:xfrm>
          <a:prstGeom prst="rect">
            <a:avLst/>
          </a:prstGeom>
        </p:spPr>
        <p:txBody>
          <a:bodyPr vert="horz" wrap="square" lIns="90890" tIns="45446" rIns="90890" bIns="4544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028117B-86BB-4857-9E08-162351363E56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889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787" r:id="rId1"/>
    <p:sldLayoutId id="2147504788" r:id="rId2"/>
    <p:sldLayoutId id="2147504789" r:id="rId3"/>
    <p:sldLayoutId id="2147504790" r:id="rId4"/>
    <p:sldLayoutId id="2147504791" r:id="rId5"/>
    <p:sldLayoutId id="2147504792" r:id="rId6"/>
    <p:sldLayoutId id="2147504793" r:id="rId7"/>
    <p:sldLayoutId id="2147504794" r:id="rId8"/>
    <p:sldLayoutId id="2147504795" r:id="rId9"/>
    <p:sldLayoutId id="2147504796" r:id="rId10"/>
    <p:sldLayoutId id="2147504797" r:id="rId11"/>
  </p:sldLayoutIdLst>
  <p:transition spd="med" advClick="0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445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0889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334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1778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39471" indent="-33947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7349" indent="-2826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5241" indent="-22578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966" indent="-22578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4691" indent="-22578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9445" indent="-227231" algn="l" defTabSz="908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3892" indent="-227231" algn="l" defTabSz="908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8338" indent="-227231" algn="l" defTabSz="908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2780" indent="-227231" algn="l" defTabSz="908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45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894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782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228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7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115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5563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1" y="122271"/>
            <a:ext cx="8550275" cy="5921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474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5" y="6677207"/>
            <a:ext cx="4764088" cy="182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38" tIns="49370" rIns="98738" bIns="49370">
            <a:spAutoFit/>
          </a:bodyPr>
          <a:lstStyle/>
          <a:p>
            <a:pPr defTabSz="986821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9464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821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77319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799" r:id="rId1"/>
    <p:sldLayoutId id="2147504800" r:id="rId2"/>
    <p:sldLayoutId id="2147504801" r:id="rId3"/>
    <p:sldLayoutId id="2147504802" r:id="rId4"/>
    <p:sldLayoutId id="2147504803" r:id="rId5"/>
    <p:sldLayoutId id="2147504804" r:id="rId6"/>
    <p:sldLayoutId id="2147504805" r:id="rId7"/>
    <p:sldLayoutId id="2147504806" r:id="rId8"/>
    <p:sldLayoutId id="2147504807" r:id="rId9"/>
    <p:sldLayoutId id="2147504808" r:id="rId10"/>
    <p:sldLayoutId id="2147504809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731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458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185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910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043" indent="-371043" algn="l" defTabSz="986821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087" indent="-307897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4711" indent="-247888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7329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1530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6256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098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5712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043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1" y="122583"/>
            <a:ext cx="8550275" cy="5920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1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474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sz="2000" b="0" i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sz="2000" b="0" i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5" y="6677059"/>
            <a:ext cx="4764088" cy="1827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77" tIns="49339" rIns="98677" bIns="49339">
            <a:spAutoFit/>
          </a:bodyPr>
          <a:lstStyle/>
          <a:p>
            <a:pPr defTabSz="986209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5608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1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48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209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241000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11" r:id="rId1"/>
    <p:sldLayoutId id="2147504812" r:id="rId2"/>
    <p:sldLayoutId id="2147504813" r:id="rId3"/>
    <p:sldLayoutId id="2147504814" r:id="rId4"/>
    <p:sldLayoutId id="2147504815" r:id="rId5"/>
    <p:sldLayoutId id="2147504816" r:id="rId6"/>
    <p:sldLayoutId id="2147504817" r:id="rId7"/>
    <p:sldLayoutId id="2147504818" r:id="rId8"/>
    <p:sldLayoutId id="2147504819" r:id="rId9"/>
    <p:sldLayoutId id="2147504820" r:id="rId10"/>
    <p:sldLayoutId id="2147504821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45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894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34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782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4597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043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3489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7928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45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894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782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228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7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115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5563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1113" y="-7938"/>
            <a:ext cx="10080626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46" tIns="45474" rIns="90946" bIns="45474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819650" y="-7936"/>
            <a:ext cx="523875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46" tIns="45474" rIns="90946" bIns="45474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5364" name="Title Placeholder 8"/>
          <p:cNvSpPr>
            <a:spLocks noGrp="1"/>
          </p:cNvSpPr>
          <p:nvPr>
            <p:ph type="title"/>
          </p:nvPr>
        </p:nvSpPr>
        <p:spPr bwMode="auto">
          <a:xfrm>
            <a:off x="503436" y="704850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474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5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503436" y="1935201"/>
            <a:ext cx="905192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503436" y="6356683"/>
            <a:ext cx="2346325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2D42D43C-2AC9-4520-B948-A8427C43093A}" type="datetimeFigureOut">
              <a:rPr lang="en-US" smtClean="0"/>
              <a:pPr/>
              <a:t>6/5/2014</a:t>
            </a:fld>
            <a:endParaRPr lang="en-US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933737" y="6356683"/>
            <a:ext cx="3687763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endParaRPr lang="en-US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716963" y="6356683"/>
            <a:ext cx="8382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D7CBB582-E7C3-45B4-8CDF-56E793E4D009}" type="slidenum">
              <a:rPr lang="en-US" smtClean="0"/>
              <a:pPr/>
              <a:t>‹#›</a:t>
            </a:fld>
            <a:endParaRPr lang="en-US" smtClean="0"/>
          </a:p>
        </p:txBody>
      </p:sp>
      <p:grpSp>
        <p:nvGrpSpPr>
          <p:cNvPr id="15369" name="Group 1"/>
          <p:cNvGrpSpPr>
            <a:grpSpLocks/>
          </p:cNvGrpSpPr>
          <p:nvPr/>
        </p:nvGrpSpPr>
        <p:grpSpPr bwMode="auto">
          <a:xfrm>
            <a:off x="-20638" y="203205"/>
            <a:ext cx="10098088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b="0" i="0" smtClean="0">
                <a:solidFill>
                  <a:srgbClr val="000000"/>
                </a:solidFill>
                <a:latin typeface="Constantia" pitchFamily="18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b="0" i="0" smtClean="0">
                <a:solidFill>
                  <a:srgbClr val="000000"/>
                </a:solidFill>
                <a:latin typeface="Constant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79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823" r:id="rId1"/>
    <p:sldLayoutId id="2147504824" r:id="rId2"/>
    <p:sldLayoutId id="2147504825" r:id="rId3"/>
    <p:sldLayoutId id="2147504826" r:id="rId4"/>
    <p:sldLayoutId id="2147504827" r:id="rId5"/>
    <p:sldLayoutId id="2147504828" r:id="rId6"/>
    <p:sldLayoutId id="2147504829" r:id="rId7"/>
    <p:sldLayoutId id="2147504830" r:id="rId8"/>
    <p:sldLayoutId id="2147504831" r:id="rId9"/>
    <p:sldLayoutId id="2147504832" r:id="rId10"/>
    <p:sldLayoutId id="2147504833" r:id="rId11"/>
    <p:sldLayoutId id="2147504834" r:id="rId12"/>
  </p:sldLayoutIdLst>
  <p:transition spd="med"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4731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09458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64185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1891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574" indent="-271574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6300" indent="-24473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indent="-2447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1026" indent="-208418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179" indent="-208418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27959" indent="-209173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9854" indent="-181893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2688" indent="-181893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55525" indent="-181893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9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7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86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image" Target="../media/image53.emf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32.png"/><Relationship Id="rId7" Type="http://schemas.openxmlformats.org/officeDocument/2006/relationships/image" Target="../media/image71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6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jpeg"/><Relationship Id="rId11" Type="http://schemas.openxmlformats.org/officeDocument/2006/relationships/image" Target="../media/image85.wmf"/><Relationship Id="rId5" Type="http://schemas.openxmlformats.org/officeDocument/2006/relationships/image" Target="../media/image83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3.xml"/><Relationship Id="rId4" Type="http://schemas.openxmlformats.org/officeDocument/2006/relationships/image" Target="../media/image1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8.xml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7.xml"/><Relationship Id="rId1" Type="http://schemas.openxmlformats.org/officeDocument/2006/relationships/tags" Target="../tags/tag1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1932"/>
            <a:ext cx="10058400" cy="468998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Semi-inclusive DIS Physics with </a:t>
            </a:r>
            <a:r>
              <a:rPr lang="en-US" sz="2400" dirty="0" err="1" smtClean="0">
                <a:solidFill>
                  <a:srgbClr val="FF0000"/>
                </a:solidFill>
              </a:rPr>
              <a:t>SoLID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8337" y="779098"/>
            <a:ext cx="10058400" cy="65509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600" dirty="0">
                <a:latin typeface="Comic Sans MS" pitchFamily="66" charset="0"/>
              </a:rPr>
              <a:t>J. P. Chen , Jefferson Lab </a:t>
            </a:r>
          </a:p>
          <a:p>
            <a:pPr algn="ctr" eaLnBrk="1" hangingPunct="1">
              <a:buFontTx/>
              <a:buNone/>
            </a:pPr>
            <a:r>
              <a:rPr lang="en-US" sz="1600" dirty="0" smtClean="0">
                <a:solidFill>
                  <a:schemeClr val="accent2"/>
                </a:solidFill>
                <a:latin typeface="Times New Roman" pitchFamily="18" charset="0"/>
              </a:rPr>
              <a:t>Hall A&amp;C Collaboration Meeting,  </a:t>
            </a:r>
            <a:r>
              <a:rPr lang="en-US" sz="1600" dirty="0" err="1" smtClean="0">
                <a:solidFill>
                  <a:schemeClr val="accent2"/>
                </a:solidFill>
                <a:latin typeface="Times New Roman" pitchFamily="18" charset="0"/>
              </a:rPr>
              <a:t>JLab</a:t>
            </a:r>
            <a:r>
              <a:rPr lang="en-US" sz="1600" dirty="0" smtClean="0">
                <a:solidFill>
                  <a:schemeClr val="accent2"/>
                </a:solidFill>
                <a:latin typeface="Times New Roman" pitchFamily="18" charset="0"/>
              </a:rPr>
              <a:t>,  June 5-6, </a:t>
            </a:r>
            <a:r>
              <a:rPr lang="en-US" sz="1600" dirty="0">
                <a:solidFill>
                  <a:schemeClr val="accent2"/>
                </a:solidFill>
                <a:latin typeface="Times New Roman" pitchFamily="18" charset="0"/>
              </a:rPr>
              <a:t>2014</a:t>
            </a:r>
          </a:p>
        </p:txBody>
      </p:sp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267734" y="1702157"/>
            <a:ext cx="9366250" cy="290043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 lIns="98699" tIns="49351" rIns="98699" bIns="49351">
            <a:spAutoFit/>
          </a:bodyPr>
          <a:lstStyle/>
          <a:p>
            <a:pPr defTabSz="985242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en-US" sz="2000" i="0" dirty="0" smtClean="0">
                <a:solidFill>
                  <a:schemeClr val="tx1"/>
                </a:solidFill>
                <a:latin typeface="Arial" charset="0"/>
              </a:rPr>
              <a:t>    Introduction</a:t>
            </a:r>
          </a:p>
          <a:p>
            <a:pPr defTabSz="985242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charset="0"/>
              </a:rPr>
              <a:t>   Spin-flavor and SIDIS   </a:t>
            </a:r>
          </a:p>
          <a:p>
            <a:pPr defTabSz="985242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charset="0"/>
              </a:rPr>
              <a:t>   TMDs </a:t>
            </a: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with 6 </a:t>
            </a:r>
            <a:r>
              <a:rPr lang="en-US" altLang="en-US" sz="2000" i="0" dirty="0" err="1">
                <a:solidFill>
                  <a:schemeClr val="tx1"/>
                </a:solidFill>
                <a:latin typeface="Arial" charset="0"/>
              </a:rPr>
              <a:t>GeV</a:t>
            </a: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en-US" sz="2000" i="0" dirty="0" err="1">
                <a:solidFill>
                  <a:schemeClr val="tx1"/>
                </a:solidFill>
                <a:latin typeface="Arial" charset="0"/>
              </a:rPr>
              <a:t>JLab</a:t>
            </a: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: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charset="0"/>
              </a:rPr>
              <a:t>Exploration</a:t>
            </a:r>
            <a:endParaRPr lang="en-US" altLang="en-US" sz="2000" i="0" dirty="0">
              <a:solidFill>
                <a:schemeClr val="tx1"/>
              </a:solidFill>
              <a:latin typeface="Arial" charset="0"/>
            </a:endParaRPr>
          </a:p>
          <a:p>
            <a:pPr defTabSz="985242">
              <a:lnSpc>
                <a:spcPct val="130000"/>
              </a:lnSpc>
            </a:pP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       Recent </a:t>
            </a: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and </a:t>
            </a: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new </a:t>
            </a: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results </a:t>
            </a: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with a transversely </a:t>
            </a: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Polarized </a:t>
            </a:r>
            <a:r>
              <a:rPr lang="en-US" altLang="en-US" sz="2000" i="0" baseline="30000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He (n</a:t>
            </a: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)</a:t>
            </a:r>
            <a:endParaRPr lang="en-US" altLang="en-US" sz="2000" i="0" dirty="0">
              <a:solidFill>
                <a:srgbClr val="0000FF"/>
              </a:solidFill>
              <a:latin typeface="Arial" charset="0"/>
            </a:endParaRPr>
          </a:p>
          <a:p>
            <a:pPr marL="342635" indent="-342635" defTabSz="985242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en-US" sz="2000" i="0" dirty="0" err="1">
                <a:solidFill>
                  <a:schemeClr val="tx1"/>
                </a:solidFill>
                <a:latin typeface="Arial" charset="0"/>
              </a:rPr>
              <a:t>SoLID</a:t>
            </a:r>
            <a:r>
              <a:rPr lang="en-US" altLang="en-US" sz="2000" i="0" dirty="0">
                <a:solidFill>
                  <a:schemeClr val="tx1"/>
                </a:solidFill>
                <a:latin typeface="Arial" charset="0"/>
              </a:rPr>
              <a:t> Program on </a:t>
            </a:r>
            <a:r>
              <a:rPr lang="en-US" altLang="en-US" sz="2000" i="0" dirty="0" smtClean="0">
                <a:solidFill>
                  <a:schemeClr val="tx1"/>
                </a:solidFill>
                <a:latin typeface="Arial" charset="0"/>
              </a:rPr>
              <a:t>TMDs</a:t>
            </a:r>
            <a:endParaRPr lang="en-US" altLang="en-US" sz="2000" i="0" dirty="0">
              <a:solidFill>
                <a:schemeClr val="tx1"/>
              </a:solidFill>
              <a:latin typeface="Arial" charset="0"/>
            </a:endParaRPr>
          </a:p>
          <a:p>
            <a:pPr defTabSz="985242">
              <a:lnSpc>
                <a:spcPct val="130000"/>
              </a:lnSpc>
            </a:pP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       Map multi-dimensional structure of the nucleon in the valence quark</a:t>
            </a:r>
          </a:p>
          <a:p>
            <a:pPr defTabSz="985242">
              <a:lnSpc>
                <a:spcPct val="130000"/>
              </a:lnSpc>
            </a:pPr>
            <a:r>
              <a:rPr lang="en-US" altLang="en-US" sz="2000" i="0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en-US" sz="2000" i="0" dirty="0" smtClean="0">
                <a:solidFill>
                  <a:srgbClr val="0000FF"/>
                </a:solidFill>
                <a:latin typeface="Arial" charset="0"/>
              </a:rPr>
              <a:t>       region with </a:t>
            </a:r>
            <a:r>
              <a:rPr lang="en-US" altLang="en-US" sz="2000" i="0" dirty="0">
                <a:solidFill>
                  <a:srgbClr val="FF0000"/>
                </a:solidFill>
                <a:latin typeface="Arial" charset="0"/>
              </a:rPr>
              <a:t>u</a:t>
            </a:r>
            <a:r>
              <a:rPr lang="en-US" altLang="en-US" sz="2000" i="0" dirty="0" smtClean="0">
                <a:solidFill>
                  <a:srgbClr val="FF0000"/>
                </a:solidFill>
                <a:latin typeface="Arial" charset="0"/>
              </a:rPr>
              <a:t>ltimate precision</a:t>
            </a:r>
            <a:endParaRPr lang="en-US" altLang="en-US" sz="2000" i="0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Text Box 2"/>
          <p:cNvSpPr txBox="1">
            <a:spLocks noChangeArrowheads="1"/>
          </p:cNvSpPr>
          <p:nvPr/>
        </p:nvSpPr>
        <p:spPr bwMode="auto">
          <a:xfrm>
            <a:off x="585788" y="1044575"/>
            <a:ext cx="4127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en-US" sz="2400" b="0" i="0">
                <a:solidFill>
                  <a:srgbClr val="000099"/>
                </a:solidFill>
                <a:latin typeface="Symbol" pitchFamily="18" charset="2"/>
              </a:rPr>
              <a:t>D</a:t>
            </a:r>
            <a:r>
              <a:rPr lang="en-US" altLang="en-US" sz="2400" b="0" i="0">
                <a:solidFill>
                  <a:srgbClr val="000099"/>
                </a:solidFill>
                <a:latin typeface="Comic Sans MS" pitchFamily="66" charset="0"/>
              </a:rPr>
              <a:t>u and </a:t>
            </a:r>
            <a:r>
              <a:rPr lang="en-US" altLang="en-US" sz="2400" b="0" i="0">
                <a:solidFill>
                  <a:srgbClr val="000099"/>
                </a:solidFill>
                <a:latin typeface="Symbol" pitchFamily="18" charset="2"/>
              </a:rPr>
              <a:t>D</a:t>
            </a:r>
            <a:r>
              <a:rPr lang="en-US" altLang="en-US" sz="2400" b="0" i="0">
                <a:solidFill>
                  <a:srgbClr val="000099"/>
                </a:solidFill>
                <a:latin typeface="Comic Sans MS" pitchFamily="66" charset="0"/>
              </a:rPr>
              <a:t>d  at JLab 11 GeV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auto">
          <a:xfrm>
            <a:off x="168275" y="76200"/>
            <a:ext cx="9639300" cy="685800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dist="101600" dir="2700000" algn="ctr" rotWithShape="0">
              <a:srgbClr val="000066">
                <a:alpha val="7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3200" b="0" i="0">
                <a:solidFill>
                  <a:srgbClr val="FFFFFF"/>
                </a:solidFill>
                <a:latin typeface="Comic Sans MS" pitchFamily="66" charset="0"/>
              </a:rPr>
              <a:t>Flavor decomposition with SIDIS</a:t>
            </a:r>
          </a:p>
        </p:txBody>
      </p:sp>
      <p:pic>
        <p:nvPicPr>
          <p:cNvPr id="437252" name="Picture 4" descr="jiangnewd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849438"/>
            <a:ext cx="52292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253" name="Text Box 5"/>
          <p:cNvSpPr txBox="1">
            <a:spLocks noChangeArrowheads="1"/>
          </p:cNvSpPr>
          <p:nvPr/>
        </p:nvSpPr>
        <p:spPr bwMode="auto">
          <a:xfrm>
            <a:off x="6613525" y="1066800"/>
            <a:ext cx="2154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>
                <a:solidFill>
                  <a:srgbClr val="000099"/>
                </a:solidFill>
                <a:latin typeface="Comic Sans MS" pitchFamily="66" charset="0"/>
              </a:rPr>
              <a:t>Polarized Sea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284913" y="3951288"/>
            <a:ext cx="3438525" cy="542925"/>
            <a:chOff x="3432" y="1968"/>
            <a:chExt cx="2129" cy="508"/>
          </a:xfrm>
        </p:grpSpPr>
        <p:grpSp>
          <p:nvGrpSpPr>
            <p:cNvPr id="437257" name="Group 7"/>
            <p:cNvGrpSpPr>
              <a:grpSpLocks/>
            </p:cNvGrpSpPr>
            <p:nvPr/>
          </p:nvGrpSpPr>
          <p:grpSpPr bwMode="auto">
            <a:xfrm>
              <a:off x="3432" y="2368"/>
              <a:ext cx="1644" cy="108"/>
              <a:chOff x="3477" y="2304"/>
              <a:chExt cx="1644" cy="108"/>
            </a:xfrm>
          </p:grpSpPr>
          <p:sp>
            <p:nvSpPr>
              <p:cNvPr id="437260" name="Line 8"/>
              <p:cNvSpPr>
                <a:spLocks noChangeShapeType="1"/>
              </p:cNvSpPr>
              <p:nvPr/>
            </p:nvSpPr>
            <p:spPr bwMode="auto">
              <a:xfrm>
                <a:off x="4032" y="2304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261" name="Line 9"/>
              <p:cNvSpPr>
                <a:spLocks noChangeShapeType="1"/>
              </p:cNvSpPr>
              <p:nvPr/>
            </p:nvSpPr>
            <p:spPr bwMode="auto">
              <a:xfrm>
                <a:off x="3504" y="2304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262" name="Oval 10"/>
              <p:cNvSpPr>
                <a:spLocks noChangeArrowheads="1"/>
              </p:cNvSpPr>
              <p:nvPr/>
            </p:nvSpPr>
            <p:spPr bwMode="auto">
              <a:xfrm>
                <a:off x="3477" y="233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3" name="Oval 11"/>
              <p:cNvSpPr>
                <a:spLocks noChangeArrowheads="1"/>
              </p:cNvSpPr>
              <p:nvPr/>
            </p:nvSpPr>
            <p:spPr bwMode="auto">
              <a:xfrm>
                <a:off x="4005" y="233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4" name="Oval 12"/>
              <p:cNvSpPr>
                <a:spLocks noChangeArrowheads="1"/>
              </p:cNvSpPr>
              <p:nvPr/>
            </p:nvSpPr>
            <p:spPr bwMode="auto">
              <a:xfrm>
                <a:off x="4536" y="233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5" name="Oval 13"/>
              <p:cNvSpPr>
                <a:spLocks noChangeArrowheads="1"/>
              </p:cNvSpPr>
              <p:nvPr/>
            </p:nvSpPr>
            <p:spPr bwMode="auto">
              <a:xfrm>
                <a:off x="5073" y="233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37258" name="Text Box 14"/>
            <p:cNvSpPr txBox="1">
              <a:spLocks noChangeArrowheads="1"/>
            </p:cNvSpPr>
            <p:nvPr/>
          </p:nvSpPr>
          <p:spPr bwMode="auto">
            <a:xfrm>
              <a:off x="4200" y="1968"/>
              <a:ext cx="1361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400" i="0">
                  <a:solidFill>
                    <a:srgbClr val="FF0000"/>
                  </a:solidFill>
                  <a:latin typeface="Times" pitchFamily="18" charset="0"/>
                </a:rPr>
                <a:t>JLab @11 GeV</a:t>
              </a:r>
            </a:p>
          </p:txBody>
        </p:sp>
        <p:sp>
          <p:nvSpPr>
            <p:cNvPr id="437259" name="Line 15"/>
            <p:cNvSpPr>
              <a:spLocks noChangeShapeType="1"/>
            </p:cNvSpPr>
            <p:nvPr/>
          </p:nvSpPr>
          <p:spPr bwMode="auto">
            <a:xfrm flipH="1">
              <a:off x="4512" y="2160"/>
              <a:ext cx="144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7255" name="Picture 16" descr="jiangdud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16"/>
          <a:stretch>
            <a:fillRect/>
          </a:stretch>
        </p:blipFill>
        <p:spPr bwMode="auto">
          <a:xfrm>
            <a:off x="0" y="1946275"/>
            <a:ext cx="5297488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7256" name="Picture 17" descr="jiangdudv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6180138"/>
            <a:ext cx="46482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781264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1657353" y="2279825"/>
            <a:ext cx="7210283" cy="584242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r>
              <a:rPr lang="en-US" sz="3200" b="0" i="0" dirty="0" err="1" smtClean="0">
                <a:solidFill>
                  <a:srgbClr val="000000"/>
                </a:solidFill>
              </a:rPr>
              <a:t>Transversity</a:t>
            </a:r>
            <a:r>
              <a:rPr lang="en-US" sz="3200" b="0" i="0" dirty="0" smtClean="0">
                <a:solidFill>
                  <a:srgbClr val="000000"/>
                </a:solidFill>
              </a:rPr>
              <a:t> and TMDs with SIDIS </a:t>
            </a:r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971554" y="4267215"/>
            <a:ext cx="8172450" cy="67657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lIns="90918" tIns="45456" rIns="90918" bIns="45456">
            <a:spAutoFit/>
          </a:bodyPr>
          <a:lstStyle/>
          <a:p>
            <a:pPr algn="ctr"/>
            <a:endParaRPr lang="en-US" sz="1400" b="0" i="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2196" y="3296272"/>
            <a:ext cx="73254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0" i="0" dirty="0">
                <a:solidFill>
                  <a:srgbClr val="0000FF"/>
                </a:solidFill>
              </a:rPr>
              <a:t>Single Spin Asymmetries with </a:t>
            </a:r>
          </a:p>
          <a:p>
            <a:pPr lvl="0" algn="ctr"/>
            <a:r>
              <a:rPr lang="en-US" sz="3200" b="0" i="0" dirty="0">
                <a:solidFill>
                  <a:srgbClr val="0000FF"/>
                </a:solidFill>
              </a:rPr>
              <a:t>Transversely Polarized </a:t>
            </a:r>
            <a:r>
              <a:rPr lang="en-US" sz="3200" b="0" i="0" dirty="0" smtClean="0">
                <a:solidFill>
                  <a:srgbClr val="0000FF"/>
                </a:solidFill>
              </a:rPr>
              <a:t>Targets 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7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4063" y="84138"/>
            <a:ext cx="8131175" cy="592137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solidFill>
                  <a:srgbClr val="FF0000"/>
                </a:solidFill>
                <a:ea typeface="SimSun" pitchFamily="2" charset="-122"/>
              </a:rPr>
              <a:t>Transversity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 and TMDs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15369"/>
            <a:ext cx="9825038" cy="574002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SimSun" pitchFamily="2" charset="-122"/>
              </a:rPr>
              <a:t>Three twist-2 quark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6600"/>
                </a:solidFill>
                <a:ea typeface="SimSun" pitchFamily="2" charset="-122"/>
              </a:rPr>
              <a:t>Momentum distributions: </a:t>
            </a:r>
            <a:r>
              <a:rPr lang="en-US" altLang="zh-CN" i="1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q(x,Q</a:t>
            </a:r>
            <a:r>
              <a:rPr lang="en-US" altLang="zh-CN" i="1" baseline="30000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2</a:t>
            </a:r>
            <a:r>
              <a:rPr lang="en-US" altLang="zh-CN" i="1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) = q</a:t>
            </a:r>
            <a:r>
              <a:rPr lang="en-US" altLang="zh-CN" i="1" baseline="30000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↑</a:t>
            </a:r>
            <a:r>
              <a:rPr lang="en-US" altLang="zh-CN" i="1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(x) + q</a:t>
            </a:r>
            <a:r>
              <a:rPr lang="en-US" altLang="zh-CN" i="1" baseline="30000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↓</a:t>
            </a:r>
            <a:r>
              <a:rPr lang="en-US" altLang="zh-CN" i="1" dirty="0" smtClean="0">
                <a:solidFill>
                  <a:srgbClr val="006600"/>
                </a:solidFill>
                <a:ea typeface="SimSun" pitchFamily="2" charset="-122"/>
                <a:cs typeface="Arial" charset="0"/>
              </a:rPr>
              <a:t>(x)</a:t>
            </a:r>
            <a:endParaRPr lang="en-US" altLang="zh-CN" dirty="0" smtClean="0">
              <a:solidFill>
                <a:srgbClr val="006600"/>
              </a:solidFill>
              <a:ea typeface="SimSun" pitchFamily="2" charset="-122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  <a:ea typeface="SimSun" pitchFamily="2" charset="-122"/>
                <a:cs typeface="Arial" charset="0"/>
              </a:rPr>
              <a:t>Longitudinal spin distributions: </a:t>
            </a:r>
            <a:r>
              <a:rPr lang="el-GR" altLang="en-US" i="1" dirty="0" smtClean="0">
                <a:solidFill>
                  <a:srgbClr val="0000FF"/>
                </a:solidFill>
                <a:ea typeface="SimSun" pitchFamily="2" charset="-122"/>
                <a:cs typeface="Arial" charset="0"/>
              </a:rPr>
              <a:t>Δ</a:t>
            </a:r>
            <a:r>
              <a:rPr lang="en-US" altLang="zh-CN" i="1" dirty="0" smtClean="0">
                <a:solidFill>
                  <a:srgbClr val="0000FF"/>
                </a:solidFill>
                <a:ea typeface="SimSun" pitchFamily="2" charset="-122"/>
              </a:rPr>
              <a:t>q(x,Q</a:t>
            </a:r>
            <a:r>
              <a:rPr lang="en-US" altLang="zh-CN" i="1" baseline="30000" dirty="0" smtClean="0">
                <a:solidFill>
                  <a:srgbClr val="0000FF"/>
                </a:solidFill>
                <a:ea typeface="SimSun" pitchFamily="2" charset="-122"/>
              </a:rPr>
              <a:t>2</a:t>
            </a:r>
            <a:r>
              <a:rPr lang="en-US" altLang="zh-CN" i="1" dirty="0" smtClean="0">
                <a:solidFill>
                  <a:srgbClr val="0000FF"/>
                </a:solidFill>
                <a:ea typeface="SimSun" pitchFamily="2" charset="-122"/>
              </a:rPr>
              <a:t>) = q</a:t>
            </a:r>
            <a:r>
              <a:rPr lang="en-US" altLang="zh-CN" i="1" baseline="30000" dirty="0" smtClean="0">
                <a:solidFill>
                  <a:srgbClr val="0000FF"/>
                </a:solidFill>
                <a:ea typeface="SimSun" pitchFamily="2" charset="-122"/>
              </a:rPr>
              <a:t>↑</a:t>
            </a:r>
            <a:r>
              <a:rPr lang="en-US" altLang="zh-CN" i="1" dirty="0" smtClean="0">
                <a:solidFill>
                  <a:srgbClr val="0000FF"/>
                </a:solidFill>
                <a:ea typeface="SimSun" pitchFamily="2" charset="-122"/>
              </a:rPr>
              <a:t>(x) - q</a:t>
            </a:r>
            <a:r>
              <a:rPr lang="en-US" altLang="zh-CN" i="1" baseline="30000" dirty="0" smtClean="0">
                <a:solidFill>
                  <a:srgbClr val="0000FF"/>
                </a:solidFill>
                <a:ea typeface="SimSun" pitchFamily="2" charset="-122"/>
              </a:rPr>
              <a:t>↓</a:t>
            </a:r>
            <a:r>
              <a:rPr lang="en-US" altLang="zh-CN" i="1" dirty="0" smtClean="0">
                <a:solidFill>
                  <a:srgbClr val="0000FF"/>
                </a:solidFill>
                <a:ea typeface="SimSun" pitchFamily="2" charset="-122"/>
              </a:rPr>
              <a:t>(x)</a:t>
            </a:r>
            <a:endParaRPr lang="en-US" altLang="zh-CN" dirty="0" smtClean="0">
              <a:solidFill>
                <a:srgbClr val="0000FF"/>
              </a:solidFill>
              <a:ea typeface="SimSun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 smtClean="0">
                <a:solidFill>
                  <a:srgbClr val="FF0000"/>
                </a:solidFill>
                <a:ea typeface="SimSun" pitchFamily="2" charset="-122"/>
              </a:rPr>
              <a:t>Transversity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 distributions: </a:t>
            </a:r>
            <a:r>
              <a:rPr lang="el-GR" altLang="en-US" i="1" dirty="0" smtClean="0">
                <a:solidFill>
                  <a:srgbClr val="FF0000"/>
                </a:solidFill>
                <a:cs typeface="Arial" charset="0"/>
              </a:rPr>
              <a:t>δ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q(x,Q</a:t>
            </a:r>
            <a:r>
              <a:rPr lang="en-US" altLang="zh-CN" i="1" baseline="30000" dirty="0" smtClean="0">
                <a:solidFill>
                  <a:srgbClr val="FF0000"/>
                </a:solidFill>
                <a:ea typeface="SimSun" pitchFamily="2" charset="-122"/>
              </a:rPr>
              <a:t>2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) = q</a:t>
            </a:r>
            <a:r>
              <a:rPr lang="en-US" altLang="zh-CN" i="1" baseline="30000" dirty="0" smtClean="0">
                <a:solidFill>
                  <a:srgbClr val="FF0000"/>
                </a:solidFill>
                <a:ea typeface="SimSun" pitchFamily="2" charset="-122"/>
              </a:rPr>
              <a:t>┴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(x) - q</a:t>
            </a:r>
            <a:r>
              <a:rPr lang="en-US" altLang="zh-CN" i="1" baseline="-25000" dirty="0" smtClean="0">
                <a:solidFill>
                  <a:srgbClr val="FF0000"/>
                </a:solidFill>
                <a:ea typeface="SimSun" pitchFamily="2" charset="-122"/>
              </a:rPr>
              <a:t>┬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(x)</a:t>
            </a:r>
          </a:p>
          <a:p>
            <a:pPr marL="496888" lvl="1" indent="0" eaLnBrk="1" hangingPunct="1">
              <a:lnSpc>
                <a:spcPct val="90000"/>
              </a:lnSpc>
              <a:buNone/>
            </a:pPr>
            <a:r>
              <a:rPr lang="en-US" altLang="zh-CN" i="1" dirty="0">
                <a:solidFill>
                  <a:srgbClr val="FF0000"/>
                </a:solidFill>
                <a:ea typeface="SimSun" pitchFamily="2" charset="-122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   </a:t>
            </a:r>
            <a:r>
              <a:rPr lang="en-US" altLang="zh-CN" i="1" dirty="0" smtClean="0">
                <a:solidFill>
                  <a:srgbClr val="FF3399"/>
                </a:solidFill>
                <a:ea typeface="SimSun" pitchFamily="2" charset="-122"/>
              </a:rPr>
              <a:t>Tensor charge: Lattice QCD predictions</a:t>
            </a:r>
            <a:endParaRPr lang="en-US" altLang="zh-CN" dirty="0" smtClean="0">
              <a:solidFill>
                <a:srgbClr val="FF3399"/>
              </a:solidFill>
              <a:ea typeface="SimSun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SimSun" pitchFamily="2" charset="-122"/>
              </a:rPr>
              <a:t>It takes two chiral-odd objects to measure </a:t>
            </a:r>
            <a:r>
              <a:rPr lang="en-US" altLang="zh-CN" sz="2400" dirty="0" err="1" smtClean="0">
                <a:ea typeface="SimSun" pitchFamily="2" charset="-122"/>
              </a:rPr>
              <a:t>transversity</a:t>
            </a:r>
            <a:endParaRPr lang="en-US" altLang="zh-CN" sz="2400" dirty="0" smtClean="0">
              <a:ea typeface="SimSun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  <a:ea typeface="SimSun" pitchFamily="2" charset="-122"/>
              </a:rPr>
              <a:t>Semi-inclusive DIS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ea typeface="SimSun" pitchFamily="2" charset="-122"/>
              </a:rPr>
              <a:t> Chiral-odd distributions function</a:t>
            </a:r>
            <a:r>
              <a:rPr lang="en-US" altLang="zh-CN" dirty="0" smtClean="0">
                <a:solidFill>
                  <a:srgbClr val="FF3300"/>
                </a:solidFill>
                <a:ea typeface="SimSun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  <a:ea typeface="SimSun" pitchFamily="2" charset="-122"/>
              </a:rPr>
              <a:t>transversity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ea typeface="SimSun" pitchFamily="2" charset="-122"/>
              </a:rPr>
              <a:t> Chiral-odd fragmentation function</a:t>
            </a:r>
            <a:r>
              <a:rPr lang="en-US" altLang="zh-CN" dirty="0" smtClean="0">
                <a:solidFill>
                  <a:srgbClr val="FF3300"/>
                </a:solidFill>
                <a:ea typeface="SimSun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(Collins function)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ea typeface="SimSun" pitchFamily="2" charset="-122"/>
              </a:rPr>
              <a:t>TMDs: (without integrating over P</a:t>
            </a:r>
            <a:r>
              <a:rPr lang="en-US" altLang="zh-CN" sz="2000" baseline="-25000" dirty="0" smtClean="0">
                <a:ea typeface="SimSun" pitchFamily="2" charset="-122"/>
              </a:rPr>
              <a:t>T</a:t>
            </a:r>
            <a:r>
              <a:rPr lang="en-US" altLang="zh-CN" sz="2000" dirty="0" smtClean="0">
                <a:ea typeface="SimSun" pitchFamily="2" charset="-122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Distribution functions depends on x, k</a:t>
            </a:r>
            <a:r>
              <a:rPr lang="en-US" altLang="zh-CN" baseline="-25000" dirty="0" smtClean="0">
                <a:solidFill>
                  <a:srgbClr val="0000CC"/>
                </a:solidFill>
                <a:ea typeface="SimSun" pitchFamily="2" charset="-122"/>
              </a:rPr>
              <a:t>┴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and Q</a:t>
            </a:r>
            <a:r>
              <a:rPr lang="en-US" altLang="zh-CN" sz="2000" baseline="30000" dirty="0" smtClean="0">
                <a:solidFill>
                  <a:srgbClr val="0000CC"/>
                </a:solidFill>
                <a:ea typeface="SimSun" pitchFamily="2" charset="-122"/>
              </a:rPr>
              <a:t>2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: </a:t>
            </a:r>
            <a:r>
              <a:rPr lang="el-GR" altLang="en-US" i="1" dirty="0" smtClean="0">
                <a:solidFill>
                  <a:srgbClr val="FF0000"/>
                </a:solidFill>
                <a:cs typeface="Arial" charset="0"/>
              </a:rPr>
              <a:t>δ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q, f</a:t>
            </a:r>
            <a:r>
              <a:rPr lang="en-US" altLang="zh-CN" i="1" baseline="-25000" dirty="0" smtClean="0">
                <a:solidFill>
                  <a:srgbClr val="FF0000"/>
                </a:solidFill>
                <a:ea typeface="SimSun" pitchFamily="2" charset="-122"/>
              </a:rPr>
              <a:t>1T</a:t>
            </a:r>
            <a:r>
              <a:rPr lang="en-US" altLang="zh-CN" baseline="30000" dirty="0" smtClean="0">
                <a:solidFill>
                  <a:schemeClr val="hlink"/>
                </a:solidFill>
                <a:ea typeface="SimSun" pitchFamily="2" charset="-122"/>
              </a:rPr>
              <a:t>┴ 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(</a:t>
            </a:r>
            <a:r>
              <a:rPr lang="en-US" altLang="zh-CN" i="1" dirty="0" err="1" smtClean="0">
                <a:solidFill>
                  <a:srgbClr val="FF0000"/>
                </a:solidFill>
                <a:ea typeface="SimSun" pitchFamily="2" charset="-122"/>
              </a:rPr>
              <a:t>x,</a:t>
            </a:r>
            <a:r>
              <a:rPr lang="en-US" altLang="zh-CN" sz="2000" i="1" dirty="0" err="1" smtClean="0">
                <a:solidFill>
                  <a:schemeClr val="hlink"/>
                </a:solidFill>
                <a:ea typeface="SimSun" pitchFamily="2" charset="-122"/>
              </a:rPr>
              <a:t>k</a:t>
            </a:r>
            <a:r>
              <a:rPr lang="en-US" altLang="zh-CN" i="1" baseline="-25000" dirty="0" smtClean="0">
                <a:solidFill>
                  <a:schemeClr val="hlink"/>
                </a:solidFill>
                <a:ea typeface="SimSun" pitchFamily="2" charset="-122"/>
              </a:rPr>
              <a:t>┴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,Q</a:t>
            </a:r>
            <a:r>
              <a:rPr lang="en-US" altLang="zh-CN" i="1" baseline="30000" dirty="0" smtClean="0">
                <a:solidFill>
                  <a:srgbClr val="FF0000"/>
                </a:solidFill>
                <a:ea typeface="SimSun" pitchFamily="2" charset="-122"/>
              </a:rPr>
              <a:t>2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), … </a:t>
            </a:r>
            <a:endParaRPr lang="en-US" altLang="zh-CN" baseline="30000" dirty="0" smtClean="0">
              <a:solidFill>
                <a:schemeClr val="hlink"/>
              </a:solidFill>
              <a:ea typeface="SimSun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Fragmentation functions depends on z, p</a:t>
            </a:r>
            <a:r>
              <a:rPr lang="en-US" altLang="zh-CN" baseline="-25000" dirty="0" smtClean="0">
                <a:solidFill>
                  <a:srgbClr val="0000CC"/>
                </a:solidFill>
                <a:ea typeface="SimSun" pitchFamily="2" charset="-122"/>
              </a:rPr>
              <a:t>┴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and Q</a:t>
            </a:r>
            <a:r>
              <a:rPr lang="en-US" altLang="zh-CN" sz="2000" baseline="30000" dirty="0" smtClean="0">
                <a:solidFill>
                  <a:srgbClr val="0000CC"/>
                </a:solidFill>
                <a:ea typeface="SimSun" pitchFamily="2" charset="-122"/>
              </a:rPr>
              <a:t>2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: </a:t>
            </a:r>
            <a:r>
              <a:rPr lang="en-US" altLang="zh-CN" sz="2000" i="1" dirty="0" smtClean="0">
                <a:solidFill>
                  <a:schemeClr val="hlink"/>
                </a:solidFill>
                <a:ea typeface="SimSun" pitchFamily="2" charset="-122"/>
              </a:rPr>
              <a:t>D, H</a:t>
            </a:r>
            <a:r>
              <a:rPr lang="en-US" altLang="zh-CN" sz="2000" i="1" baseline="-25000" dirty="0" smtClean="0">
                <a:solidFill>
                  <a:schemeClr val="hlink"/>
                </a:solidFill>
                <a:ea typeface="SimSun" pitchFamily="2" charset="-122"/>
              </a:rPr>
              <a:t>1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(</a:t>
            </a:r>
            <a:r>
              <a:rPr lang="en-US" altLang="zh-CN" i="1" dirty="0" err="1" smtClean="0">
                <a:solidFill>
                  <a:srgbClr val="FF0000"/>
                </a:solidFill>
                <a:ea typeface="SimSun" pitchFamily="2" charset="-122"/>
              </a:rPr>
              <a:t>x,p</a:t>
            </a:r>
            <a:r>
              <a:rPr lang="en-US" altLang="zh-CN" i="1" baseline="-25000" dirty="0" smtClean="0">
                <a:solidFill>
                  <a:schemeClr val="hlink"/>
                </a:solidFill>
                <a:ea typeface="SimSun" pitchFamily="2" charset="-122"/>
              </a:rPr>
              <a:t>┴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,Q</a:t>
            </a:r>
            <a:r>
              <a:rPr lang="en-US" altLang="zh-CN" i="1" baseline="30000" dirty="0" smtClean="0">
                <a:solidFill>
                  <a:srgbClr val="FF0000"/>
                </a:solidFill>
                <a:ea typeface="SimSun" pitchFamily="2" charset="-122"/>
              </a:rPr>
              <a:t>2</a:t>
            </a:r>
            <a:r>
              <a:rPr lang="en-US" altLang="zh-CN" i="1" dirty="0" smtClean="0">
                <a:solidFill>
                  <a:srgbClr val="FF0000"/>
                </a:solidFill>
                <a:ea typeface="SimSun" pitchFamily="2" charset="-122"/>
              </a:rPr>
              <a:t>)</a:t>
            </a:r>
            <a:endParaRPr lang="en-US" altLang="zh-CN" sz="2000" dirty="0" smtClean="0">
              <a:solidFill>
                <a:srgbClr val="0000CC"/>
              </a:solidFill>
              <a:ea typeface="SimSun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Measured asymmetries depends on x, z, P</a:t>
            </a:r>
            <a:r>
              <a:rPr lang="en-US" altLang="zh-CN" baseline="-25000" dirty="0" smtClean="0">
                <a:solidFill>
                  <a:srgbClr val="0000CC"/>
                </a:solidFill>
                <a:ea typeface="SimSun" pitchFamily="2" charset="-122"/>
              </a:rPr>
              <a:t>┴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 and Q</a:t>
            </a:r>
            <a:r>
              <a:rPr lang="en-US" altLang="zh-CN" sz="2000" baseline="30000" dirty="0" smtClean="0">
                <a:solidFill>
                  <a:srgbClr val="0000CC"/>
                </a:solidFill>
                <a:ea typeface="SimSun" pitchFamily="2" charset="-122"/>
              </a:rPr>
              <a:t>2 </a:t>
            </a:r>
            <a:r>
              <a:rPr lang="en-US" altLang="zh-CN" sz="2000" dirty="0" smtClean="0">
                <a:solidFill>
                  <a:srgbClr val="0000CC"/>
                </a:solidFill>
                <a:ea typeface="SimSun" pitchFamily="2" charset="-122"/>
              </a:rPr>
              <a:t>: </a:t>
            </a:r>
            <a:r>
              <a:rPr lang="en-US" altLang="zh-CN" sz="2000" dirty="0" smtClean="0">
                <a:solidFill>
                  <a:srgbClr val="FF0000"/>
                </a:solidFill>
                <a:ea typeface="SimSun" pitchFamily="2" charset="-122"/>
              </a:rPr>
              <a:t>Collins, </a:t>
            </a:r>
            <a:r>
              <a:rPr lang="en-US" altLang="zh-CN" sz="2000" dirty="0" err="1" smtClean="0">
                <a:solidFill>
                  <a:srgbClr val="FF0000"/>
                </a:solidFill>
                <a:ea typeface="SimSun" pitchFamily="2" charset="-122"/>
              </a:rPr>
              <a:t>Sivers</a:t>
            </a:r>
            <a:r>
              <a:rPr lang="en-US" altLang="zh-CN" sz="2000" dirty="0" smtClean="0">
                <a:solidFill>
                  <a:srgbClr val="FF0000"/>
                </a:solidFill>
                <a:ea typeface="SimSun" pitchFamily="2" charset="-122"/>
              </a:rPr>
              <a:t>, …</a:t>
            </a:r>
          </a:p>
          <a:p>
            <a:pPr marL="496888" lvl="1" indent="0" eaLnBrk="1" hangingPunct="1">
              <a:lnSpc>
                <a:spcPct val="90000"/>
              </a:lnSpc>
              <a:buNone/>
            </a:pPr>
            <a:r>
              <a:rPr lang="en-US" altLang="zh-CN" sz="2000" i="1" dirty="0" smtClean="0">
                <a:solidFill>
                  <a:schemeClr val="hlink"/>
                </a:solidFill>
                <a:ea typeface="SimSun" pitchFamily="2" charset="-122"/>
              </a:rPr>
              <a:t>        TMDs provide very rich, more complete information on 3-d structure in momentum space and access quark orbital angular momentum.</a:t>
            </a:r>
          </a:p>
        </p:txBody>
      </p:sp>
    </p:spTree>
    <p:extLst>
      <p:ext uri="{BB962C8B-B14F-4D97-AF65-F5344CB8AC3E}">
        <p14:creationId xmlns:p14="http://schemas.microsoft.com/office/powerpoint/2010/main" val="349494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28171" y="1092364"/>
          <a:ext cx="9478774" cy="4851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43360"/>
                <a:gridCol w="483516"/>
                <a:gridCol w="2818288"/>
                <a:gridCol w="2816805"/>
                <a:gridCol w="2816805"/>
              </a:tblGrid>
              <a:tr h="489045">
                <a:tc rowSpan="2"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n>
                            <a:noFill/>
                          </a:ln>
                        </a:rPr>
                        <a:t>Quark polarization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55828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bg1"/>
                          </a:solidFill>
                        </a:rPr>
                        <a:t>Unpolarized</a:t>
                      </a: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(U)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Longitudinally Polarized (L)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Transversely Polarized (T)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984075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n>
                            <a:noFill/>
                          </a:ln>
                        </a:rPr>
                        <a:t>Nucleon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</a:rPr>
                        <a:t> Polarization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</a:t>
                      </a:r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96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</a:t>
                      </a:r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826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3" name="椭圆 42"/>
          <p:cNvSpPr/>
          <p:nvPr/>
        </p:nvSpPr>
        <p:spPr>
          <a:xfrm>
            <a:off x="4262481" y="4743450"/>
            <a:ext cx="2681287" cy="1009650"/>
          </a:xfrm>
          <a:prstGeom prst="ellipse">
            <a:avLst/>
          </a:prstGeom>
          <a:noFill/>
          <a:ln w="31750" cmpd="dbl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890" tIns="45446" rIns="90890" bIns="45446" anchor="ctr"/>
          <a:lstStyle/>
          <a:p>
            <a:pPr algn="ctr"/>
            <a:endParaRPr lang="en-US" smtClean="0">
              <a:solidFill>
                <a:srgbClr val="FFC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040622" y="4343706"/>
            <a:ext cx="2682875" cy="1573213"/>
          </a:xfrm>
          <a:prstGeom prst="ellipse">
            <a:avLst/>
          </a:prstGeom>
          <a:noFill/>
          <a:ln w="31750" cmpd="dbl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890" tIns="45446" rIns="90890" bIns="45446" anchor="ctr"/>
          <a:lstStyle/>
          <a:p>
            <a:pPr algn="ctr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21189" name="标题 5"/>
          <p:cNvSpPr>
            <a:spLocks noGrp="1"/>
          </p:cNvSpPr>
          <p:nvPr>
            <p:ph type="title"/>
          </p:nvPr>
        </p:nvSpPr>
        <p:spPr>
          <a:xfrm>
            <a:off x="0" y="190920"/>
            <a:ext cx="10058400" cy="715195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Leading-Twist TMD PDFs</a:t>
            </a:r>
          </a:p>
        </p:txBody>
      </p:sp>
      <p:grpSp>
        <p:nvGrpSpPr>
          <p:cNvPr id="221190" name="组合 38"/>
          <p:cNvGrpSpPr>
            <a:grpSpLocks/>
          </p:cNvGrpSpPr>
          <p:nvPr/>
        </p:nvGrpSpPr>
        <p:grpSpPr bwMode="auto">
          <a:xfrm>
            <a:off x="1719462" y="2693952"/>
            <a:ext cx="1195387" cy="523220"/>
            <a:chOff x="1527744" y="3152766"/>
            <a:chExt cx="1086869" cy="521916"/>
          </a:xfrm>
        </p:grpSpPr>
        <p:sp>
          <p:nvSpPr>
            <p:cNvPr id="221234" name="TextBox 8"/>
            <p:cNvSpPr txBox="1">
              <a:spLocks noChangeArrowheads="1"/>
            </p:cNvSpPr>
            <p:nvPr/>
          </p:nvSpPr>
          <p:spPr bwMode="auto">
            <a:xfrm>
              <a:off x="1527744" y="3152766"/>
              <a:ext cx="654701" cy="521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0070C0"/>
                  </a:solidFill>
                </a:rPr>
                <a:t>f</a:t>
              </a:r>
              <a:r>
                <a:rPr lang="en-US" baseline="-25000" smtClean="0">
                  <a:solidFill>
                    <a:srgbClr val="0070C0"/>
                  </a:solidFill>
                </a:rPr>
                <a:t>1</a:t>
              </a:r>
              <a:r>
                <a:rPr lang="en-US" smtClean="0">
                  <a:solidFill>
                    <a:srgbClr val="000000"/>
                  </a:solidFill>
                </a:rPr>
                <a:t> =</a:t>
              </a:r>
            </a:p>
          </p:txBody>
        </p:sp>
        <p:pic>
          <p:nvPicPr>
            <p:cNvPr id="221235" name="Picture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200400"/>
              <a:ext cx="328613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1191" name="组合 58"/>
          <p:cNvGrpSpPr>
            <a:grpSpLocks/>
          </p:cNvGrpSpPr>
          <p:nvPr/>
        </p:nvGrpSpPr>
        <p:grpSpPr bwMode="auto">
          <a:xfrm>
            <a:off x="1462125" y="4761146"/>
            <a:ext cx="2270125" cy="878301"/>
            <a:chOff x="1328570" y="4759923"/>
            <a:chExt cx="2063858" cy="878086"/>
          </a:xfrm>
        </p:grpSpPr>
        <p:sp>
          <p:nvSpPr>
            <p:cNvPr id="221231" name="TextBox 7"/>
            <p:cNvSpPr txBox="1">
              <a:spLocks noChangeArrowheads="1"/>
            </p:cNvSpPr>
            <p:nvPr/>
          </p:nvSpPr>
          <p:spPr bwMode="auto">
            <a:xfrm>
              <a:off x="1328570" y="4877313"/>
              <a:ext cx="984004" cy="52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00B050"/>
                  </a:solidFill>
                </a:rPr>
                <a:t>f</a:t>
              </a:r>
              <a:r>
                <a:rPr lang="en-US" baseline="-25000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baseline="-25000" smtClean="0">
                  <a:solidFill>
                    <a:srgbClr val="00B050"/>
                  </a:solidFill>
                </a:rPr>
                <a:t>1T</a:t>
              </a:r>
              <a:r>
                <a:rPr lang="en-US" baseline="30000" smtClean="0">
                  <a:solidFill>
                    <a:srgbClr val="00B050"/>
                  </a:solidFill>
                  <a:sym typeface="Symbol" pitchFamily="18" charset="2"/>
                </a:rPr>
                <a:t></a:t>
              </a:r>
              <a:r>
                <a:rPr lang="en-US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smtClean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67102" y="5299538"/>
              <a:ext cx="635697" cy="3384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Sivers</a:t>
              </a:r>
            </a:p>
          </p:txBody>
        </p:sp>
        <p:pic>
          <p:nvPicPr>
            <p:cNvPr id="221233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265" y="4759923"/>
              <a:ext cx="1300163" cy="648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1192" name="组合 62"/>
          <p:cNvGrpSpPr>
            <a:grpSpLocks/>
          </p:cNvGrpSpPr>
          <p:nvPr/>
        </p:nvGrpSpPr>
        <p:grpSpPr bwMode="auto">
          <a:xfrm>
            <a:off x="4375150" y="3655975"/>
            <a:ext cx="2298700" cy="686216"/>
            <a:chOff x="3977308" y="3655976"/>
            <a:chExt cx="2089740" cy="686631"/>
          </a:xfrm>
        </p:grpSpPr>
        <p:sp>
          <p:nvSpPr>
            <p:cNvPr id="20" name="TextBox 19"/>
            <p:cNvSpPr txBox="1"/>
            <p:nvPr/>
          </p:nvSpPr>
          <p:spPr>
            <a:xfrm>
              <a:off x="4683029" y="4003848"/>
              <a:ext cx="772653" cy="3387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Helicity</a:t>
              </a:r>
            </a:p>
          </p:txBody>
        </p:sp>
        <p:grpSp>
          <p:nvGrpSpPr>
            <p:cNvPr id="221228" name="组合 37"/>
            <p:cNvGrpSpPr>
              <a:grpSpLocks/>
            </p:cNvGrpSpPr>
            <p:nvPr/>
          </p:nvGrpSpPr>
          <p:grpSpPr bwMode="auto">
            <a:xfrm>
              <a:off x="3977308" y="3655976"/>
              <a:ext cx="2089740" cy="523537"/>
              <a:chOff x="3942443" y="4114800"/>
              <a:chExt cx="2089740" cy="523537"/>
            </a:xfrm>
          </p:grpSpPr>
          <p:sp>
            <p:nvSpPr>
              <p:cNvPr id="221229" name="TextBox 9"/>
              <p:cNvSpPr txBox="1">
                <a:spLocks noChangeArrowheads="1"/>
              </p:cNvSpPr>
              <p:nvPr/>
            </p:nvSpPr>
            <p:spPr bwMode="auto">
              <a:xfrm>
                <a:off x="3942443" y="4114801"/>
                <a:ext cx="708532" cy="52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mtClean="0">
                    <a:solidFill>
                      <a:srgbClr val="0070C0"/>
                    </a:solidFill>
                  </a:rPr>
                  <a:t>g</a:t>
                </a:r>
                <a:r>
                  <a:rPr lang="en-US" baseline="-25000" smtClean="0">
                    <a:solidFill>
                      <a:srgbClr val="0070C0"/>
                    </a:solidFill>
                  </a:rPr>
                  <a:t>1</a:t>
                </a:r>
                <a:r>
                  <a:rPr lang="en-US" smtClean="0">
                    <a:solidFill>
                      <a:srgbClr val="000000"/>
                    </a:solidFill>
                  </a:rPr>
                  <a:t> =</a:t>
                </a:r>
              </a:p>
            </p:txBody>
          </p:sp>
          <p:pic>
            <p:nvPicPr>
              <p:cNvPr id="221230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4114800"/>
                <a:ext cx="1460183" cy="328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21193" name="组合 60"/>
          <p:cNvGrpSpPr>
            <a:grpSpLocks/>
          </p:cNvGrpSpPr>
          <p:nvPr/>
        </p:nvGrpSpPr>
        <p:grpSpPr bwMode="auto">
          <a:xfrm>
            <a:off x="7148555" y="4418308"/>
            <a:ext cx="2198687" cy="759241"/>
            <a:chOff x="6498554" y="4417976"/>
            <a:chExt cx="1999274" cy="760165"/>
          </a:xfrm>
        </p:grpSpPr>
        <p:sp>
          <p:nvSpPr>
            <p:cNvPr id="221224" name="TextBox 13"/>
            <p:cNvSpPr txBox="1">
              <a:spLocks noChangeArrowheads="1"/>
            </p:cNvSpPr>
            <p:nvPr/>
          </p:nvSpPr>
          <p:spPr bwMode="auto">
            <a:xfrm>
              <a:off x="6498554" y="4515396"/>
              <a:ext cx="727642" cy="523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C0C0C0"/>
                  </a:solidFill>
                </a:rPr>
                <a:t>h</a:t>
              </a:r>
              <a:r>
                <a:rPr lang="en-US" baseline="-25000" smtClean="0">
                  <a:solidFill>
                    <a:srgbClr val="C0C0C0"/>
                  </a:solidFill>
                </a:rPr>
                <a:t>1</a:t>
              </a:r>
              <a:r>
                <a:rPr lang="en-US" smtClean="0">
                  <a:solidFill>
                    <a:srgbClr val="00B050"/>
                  </a:solidFill>
                </a:rPr>
                <a:t> </a:t>
              </a:r>
              <a:r>
                <a:rPr lang="en-US" smtClean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06673" y="4839175"/>
              <a:ext cx="1117176" cy="3389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Transversity</a:t>
              </a:r>
            </a:p>
          </p:txBody>
        </p:sp>
        <p:pic>
          <p:nvPicPr>
            <p:cNvPr id="221226" name="Picture 4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665" y="4417976"/>
              <a:ext cx="1300163" cy="4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1194" name="组合 56"/>
          <p:cNvGrpSpPr>
            <a:grpSpLocks/>
          </p:cNvGrpSpPr>
          <p:nvPr/>
        </p:nvGrpSpPr>
        <p:grpSpPr bwMode="auto">
          <a:xfrm>
            <a:off x="7121531" y="2605380"/>
            <a:ext cx="2220913" cy="741779"/>
            <a:chOff x="6474509" y="2605001"/>
            <a:chExt cx="2018556" cy="742671"/>
          </a:xfrm>
        </p:grpSpPr>
        <p:sp>
          <p:nvSpPr>
            <p:cNvPr id="221221" name="TextBox 12"/>
            <p:cNvSpPr txBox="1">
              <a:spLocks noChangeArrowheads="1"/>
            </p:cNvSpPr>
            <p:nvPr/>
          </p:nvSpPr>
          <p:spPr bwMode="auto">
            <a:xfrm>
              <a:off x="6474509" y="2605001"/>
              <a:ext cx="870088" cy="523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00B050"/>
                  </a:solidFill>
                </a:rPr>
                <a:t>h</a:t>
              </a:r>
              <a:r>
                <a:rPr lang="en-US" baseline="-25000" smtClean="0">
                  <a:solidFill>
                    <a:srgbClr val="00B050"/>
                  </a:solidFill>
                </a:rPr>
                <a:t>1</a:t>
              </a:r>
              <a:r>
                <a:rPr lang="en-US" baseline="30000" smtClean="0">
                  <a:solidFill>
                    <a:srgbClr val="00B050"/>
                  </a:solidFill>
                  <a:sym typeface="Symbol" pitchFamily="18" charset="2"/>
                </a:rPr>
                <a:t></a:t>
              </a:r>
              <a:r>
                <a:rPr lang="en-US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smtClean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88166" y="3008711"/>
              <a:ext cx="1247438" cy="338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Boer-</a:t>
              </a:r>
              <a:r>
                <a:rPr lang="en-US" sz="1600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Mulders</a:t>
              </a:r>
              <a:endPara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1223" name="Picture 5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02" y="2665376"/>
              <a:ext cx="1300163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1195" name="组合 61"/>
          <p:cNvGrpSpPr>
            <a:grpSpLocks/>
          </p:cNvGrpSpPr>
          <p:nvPr/>
        </p:nvGrpSpPr>
        <p:grpSpPr bwMode="auto">
          <a:xfrm>
            <a:off x="7037389" y="5103777"/>
            <a:ext cx="2309812" cy="813216"/>
            <a:chOff x="6397565" y="5103776"/>
            <a:chExt cx="2100263" cy="813027"/>
          </a:xfrm>
        </p:grpSpPr>
        <p:sp>
          <p:nvSpPr>
            <p:cNvPr id="221218" name="TextBox 14"/>
            <p:cNvSpPr txBox="1">
              <a:spLocks noChangeArrowheads="1"/>
            </p:cNvSpPr>
            <p:nvPr/>
          </p:nvSpPr>
          <p:spPr bwMode="auto">
            <a:xfrm>
              <a:off x="6397565" y="5208091"/>
              <a:ext cx="1003105" cy="52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002060"/>
                  </a:solidFill>
                </a:rPr>
                <a:t>h</a:t>
              </a:r>
              <a:r>
                <a:rPr lang="en-US" baseline="-25000" smtClean="0">
                  <a:solidFill>
                    <a:srgbClr val="002060"/>
                  </a:solidFill>
                </a:rPr>
                <a:t>1T</a:t>
              </a:r>
              <a:r>
                <a:rPr lang="en-US" baseline="30000" smtClean="0">
                  <a:solidFill>
                    <a:srgbClr val="002060"/>
                  </a:solidFill>
                  <a:sym typeface="Symbol" pitchFamily="18" charset="2"/>
                </a:rPr>
                <a:t></a:t>
              </a:r>
              <a:r>
                <a:rPr lang="en-US" smtClean="0">
                  <a:solidFill>
                    <a:srgbClr val="002060"/>
                  </a:solidFill>
                  <a:sym typeface="Symbol" pitchFamily="18" charset="2"/>
                </a:rPr>
                <a:t> </a:t>
              </a:r>
              <a:r>
                <a:rPr lang="en-US" smtClean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06714" y="5578328"/>
              <a:ext cx="1052662" cy="3384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Pretzelosity</a:t>
              </a:r>
              <a:endPara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1220" name="Picture 6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665" y="5103776"/>
              <a:ext cx="1300163" cy="494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1196" name="组合 59"/>
          <p:cNvGrpSpPr>
            <a:grpSpLocks/>
          </p:cNvGrpSpPr>
          <p:nvPr/>
        </p:nvGrpSpPr>
        <p:grpSpPr bwMode="auto">
          <a:xfrm>
            <a:off x="4227517" y="4875472"/>
            <a:ext cx="2438400" cy="843379"/>
            <a:chOff x="3842802" y="4875176"/>
            <a:chExt cx="2216626" cy="843315"/>
          </a:xfrm>
        </p:grpSpPr>
        <p:sp>
          <p:nvSpPr>
            <p:cNvPr id="221215" name="TextBox 10"/>
            <p:cNvSpPr txBox="1">
              <a:spLocks noChangeArrowheads="1"/>
            </p:cNvSpPr>
            <p:nvPr/>
          </p:nvSpPr>
          <p:spPr bwMode="auto">
            <a:xfrm>
              <a:off x="3842802" y="4991634"/>
              <a:ext cx="895018" cy="523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mtClean="0">
                  <a:solidFill>
                    <a:srgbClr val="D67000"/>
                  </a:solidFill>
                </a:rPr>
                <a:t>g</a:t>
              </a:r>
              <a:r>
                <a:rPr lang="en-US" baseline="-25000" smtClean="0">
                  <a:solidFill>
                    <a:srgbClr val="D67000"/>
                  </a:solidFill>
                </a:rPr>
                <a:t>1T</a:t>
              </a:r>
              <a:r>
                <a:rPr lang="en-US" baseline="30000" smtClean="0">
                  <a:solidFill>
                    <a:srgbClr val="FF0000"/>
                  </a:solidFill>
                  <a:sym typeface="Symbol" pitchFamily="18" charset="2"/>
                </a:rPr>
                <a:t> </a:t>
              </a:r>
              <a:r>
                <a:rPr lang="en-US" smtClean="0">
                  <a:solidFill>
                    <a:srgbClr val="FF0000"/>
                  </a:solidFill>
                </a:rPr>
                <a:t> </a:t>
              </a:r>
              <a:r>
                <a:rPr lang="en-US" smtClean="0">
                  <a:solidFill>
                    <a:srgbClr val="000000"/>
                  </a:solidFill>
                </a:rPr>
                <a:t>=</a:t>
              </a:r>
            </a:p>
          </p:txBody>
        </p:sp>
        <p:pic>
          <p:nvPicPr>
            <p:cNvPr id="221216" name="Picture 8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265" y="4875176"/>
              <a:ext cx="1300163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4448911" y="5379963"/>
              <a:ext cx="1061840" cy="3385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D67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Worm Gear</a:t>
              </a:r>
            </a:p>
          </p:txBody>
        </p:sp>
      </p:grpSp>
      <p:grpSp>
        <p:nvGrpSpPr>
          <p:cNvPr id="221197" name="组合 57"/>
          <p:cNvGrpSpPr>
            <a:grpSpLocks/>
          </p:cNvGrpSpPr>
          <p:nvPr/>
        </p:nvGrpSpPr>
        <p:grpSpPr bwMode="auto">
          <a:xfrm>
            <a:off x="7050132" y="3500434"/>
            <a:ext cx="2473325" cy="732253"/>
            <a:chOff x="6408786" y="3500427"/>
            <a:chExt cx="2249062" cy="732462"/>
          </a:xfrm>
        </p:grpSpPr>
        <p:grpSp>
          <p:nvGrpSpPr>
            <p:cNvPr id="221211" name="组合 55"/>
            <p:cNvGrpSpPr>
              <a:grpSpLocks/>
            </p:cNvGrpSpPr>
            <p:nvPr/>
          </p:nvGrpSpPr>
          <p:grpSpPr bwMode="auto">
            <a:xfrm>
              <a:off x="6408786" y="3500427"/>
              <a:ext cx="2249062" cy="539821"/>
              <a:chOff x="6408786" y="3732176"/>
              <a:chExt cx="2249062" cy="539821"/>
            </a:xfrm>
          </p:grpSpPr>
          <p:sp>
            <p:nvSpPr>
              <p:cNvPr id="221213" name="TextBox 11"/>
              <p:cNvSpPr txBox="1">
                <a:spLocks noChangeArrowheads="1"/>
              </p:cNvSpPr>
              <p:nvPr/>
            </p:nvSpPr>
            <p:spPr bwMode="auto">
              <a:xfrm>
                <a:off x="6408786" y="3748628"/>
                <a:ext cx="1003158" cy="52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mtClean="0">
                    <a:solidFill>
                      <a:srgbClr val="D67000"/>
                    </a:solidFill>
                  </a:rPr>
                  <a:t>h</a:t>
                </a:r>
                <a:r>
                  <a:rPr lang="en-US" baseline="-25000" smtClean="0">
                    <a:solidFill>
                      <a:srgbClr val="D67000"/>
                    </a:solidFill>
                  </a:rPr>
                  <a:t>1L</a:t>
                </a:r>
                <a:r>
                  <a:rPr lang="en-US" baseline="30000" smtClean="0">
                    <a:solidFill>
                      <a:srgbClr val="D67000"/>
                    </a:solidFill>
                    <a:sym typeface="Symbol" pitchFamily="18" charset="2"/>
                  </a:rPr>
                  <a:t></a:t>
                </a:r>
                <a:r>
                  <a:rPr lang="en-US" smtClean="0">
                    <a:solidFill>
                      <a:srgbClr val="D67000"/>
                    </a:solidFill>
                    <a:sym typeface="Symbol" pitchFamily="18" charset="2"/>
                  </a:rPr>
                  <a:t> </a:t>
                </a:r>
                <a:r>
                  <a:rPr lang="en-US" smtClean="0">
                    <a:solidFill>
                      <a:srgbClr val="000000"/>
                    </a:solidFill>
                  </a:rPr>
                  <a:t>=</a:t>
                </a:r>
              </a:p>
            </p:txBody>
          </p:sp>
          <p:pic>
            <p:nvPicPr>
              <p:cNvPr id="221214" name="Picture 7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7665" y="3732176"/>
                <a:ext cx="1460183" cy="337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7174019" y="3894238"/>
              <a:ext cx="1062163" cy="3386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D67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Worm Gear</a:t>
              </a:r>
            </a:p>
          </p:txBody>
        </p:sp>
      </p:grpSp>
      <p:grpSp>
        <p:nvGrpSpPr>
          <p:cNvPr id="221198" name="组合 44"/>
          <p:cNvGrpSpPr>
            <a:grpSpLocks/>
          </p:cNvGrpSpPr>
          <p:nvPr/>
        </p:nvGrpSpPr>
        <p:grpSpPr bwMode="auto">
          <a:xfrm>
            <a:off x="2553397" y="6076950"/>
            <a:ext cx="7330378" cy="609600"/>
            <a:chOff x="381000" y="6096000"/>
            <a:chExt cx="3406754" cy="609600"/>
          </a:xfrm>
        </p:grpSpPr>
        <p:sp>
          <p:nvSpPr>
            <p:cNvPr id="40" name="椭圆 39"/>
            <p:cNvSpPr/>
            <p:nvPr/>
          </p:nvSpPr>
          <p:spPr>
            <a:xfrm>
              <a:off x="381000" y="6096000"/>
              <a:ext cx="762516" cy="609600"/>
            </a:xfrm>
            <a:prstGeom prst="ellipse">
              <a:avLst/>
            </a:prstGeom>
            <a:noFill/>
            <a:ln w="31750" cmpd="dbl">
              <a:solidFill>
                <a:srgbClr val="FFC000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1999" y="6125994"/>
              <a:ext cx="2785755" cy="579605"/>
            </a:xfrm>
            <a:prstGeom prst="rect">
              <a:avLst/>
            </a:prstGeom>
            <a:noFill/>
            <a:ln w="31750" cmpd="dbl"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FFC000"/>
                  </a:solidFill>
                </a:rPr>
                <a:t>: Probed with transversely pol target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FFC000"/>
                  </a:solidFill>
                </a:rPr>
                <a:t>HERMES, COMPASS, </a:t>
              </a:r>
              <a:r>
                <a:rPr lang="en-US" sz="2000" dirty="0" err="1">
                  <a:solidFill>
                    <a:srgbClr val="FFC000"/>
                  </a:solidFill>
                </a:rPr>
                <a:t>JLab</a:t>
              </a:r>
              <a:r>
                <a:rPr lang="en-US" sz="2000" dirty="0">
                  <a:solidFill>
                    <a:srgbClr val="FFC000"/>
                  </a:solidFill>
                </a:rPr>
                <a:t> E06-010</a:t>
              </a:r>
            </a:p>
          </p:txBody>
        </p:sp>
      </p:grpSp>
      <p:grpSp>
        <p:nvGrpSpPr>
          <p:cNvPr id="221199" name="组合 44"/>
          <p:cNvGrpSpPr>
            <a:grpSpLocks/>
          </p:cNvGrpSpPr>
          <p:nvPr/>
        </p:nvGrpSpPr>
        <p:grpSpPr bwMode="auto">
          <a:xfrm>
            <a:off x="502248" y="6067741"/>
            <a:ext cx="1864162" cy="747693"/>
            <a:chOff x="7147102" y="152400"/>
            <a:chExt cx="1917606" cy="846192"/>
          </a:xfrm>
        </p:grpSpPr>
        <p:sp>
          <p:nvSpPr>
            <p:cNvPr id="221201" name="TextBox 47"/>
            <p:cNvSpPr txBox="1">
              <a:spLocks noChangeArrowheads="1"/>
            </p:cNvSpPr>
            <p:nvPr/>
          </p:nvSpPr>
          <p:spPr bwMode="auto">
            <a:xfrm>
              <a:off x="7684199" y="158235"/>
              <a:ext cx="1380509" cy="38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>
                  <a:solidFill>
                    <a:srgbClr val="000000"/>
                  </a:solidFill>
                </a:rPr>
                <a:t>Nucleon Spin</a:t>
              </a:r>
            </a:p>
          </p:txBody>
        </p:sp>
        <p:sp>
          <p:nvSpPr>
            <p:cNvPr id="221202" name="TextBox 48"/>
            <p:cNvSpPr txBox="1">
              <a:spLocks noChangeArrowheads="1"/>
            </p:cNvSpPr>
            <p:nvPr/>
          </p:nvSpPr>
          <p:spPr bwMode="auto">
            <a:xfrm>
              <a:off x="7701234" y="615438"/>
              <a:ext cx="1204071" cy="38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</a:rPr>
                <a:t>Quark Spin</a:t>
              </a:r>
            </a:p>
          </p:txBody>
        </p:sp>
        <p:grpSp>
          <p:nvGrpSpPr>
            <p:cNvPr id="221203" name="组合 42"/>
            <p:cNvGrpSpPr>
              <a:grpSpLocks/>
            </p:cNvGrpSpPr>
            <p:nvPr/>
          </p:nvGrpSpPr>
          <p:grpSpPr bwMode="auto">
            <a:xfrm>
              <a:off x="7150802" y="152400"/>
              <a:ext cx="534256" cy="381000"/>
              <a:chOff x="6922202" y="152400"/>
              <a:chExt cx="534256" cy="381000"/>
            </a:xfrm>
          </p:grpSpPr>
          <p:cxnSp>
            <p:nvCxnSpPr>
              <p:cNvPr id="54" name="Straight Arrow Connector 69"/>
              <p:cNvCxnSpPr>
                <a:stCxn id="55" idx="6"/>
              </p:cNvCxnSpPr>
              <p:nvPr/>
            </p:nvCxnSpPr>
            <p:spPr>
              <a:xfrm>
                <a:off x="7303893" y="342844"/>
                <a:ext cx="151870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54"/>
              <p:cNvSpPr/>
              <p:nvPr/>
            </p:nvSpPr>
            <p:spPr>
              <a:xfrm>
                <a:off x="6921768" y="152400"/>
                <a:ext cx="382125" cy="38088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21204" name="组合 43"/>
            <p:cNvGrpSpPr>
              <a:grpSpLocks/>
            </p:cNvGrpSpPr>
            <p:nvPr/>
          </p:nvGrpSpPr>
          <p:grpSpPr bwMode="auto">
            <a:xfrm>
              <a:off x="7147102" y="609600"/>
              <a:ext cx="381000" cy="381000"/>
              <a:chOff x="6934200" y="609600"/>
              <a:chExt cx="381000" cy="381000"/>
            </a:xfrm>
          </p:grpSpPr>
          <p:cxnSp>
            <p:nvCxnSpPr>
              <p:cNvPr id="52" name="Straight Arrow Connector 74"/>
              <p:cNvCxnSpPr/>
              <p:nvPr/>
            </p:nvCxnSpPr>
            <p:spPr>
              <a:xfrm flipV="1">
                <a:off x="7086070" y="800988"/>
                <a:ext cx="20086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椭圆 52"/>
              <p:cNvSpPr/>
              <p:nvPr/>
            </p:nvSpPr>
            <p:spPr>
              <a:xfrm>
                <a:off x="6934200" y="608747"/>
                <a:ext cx="380492" cy="38268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8" name="椭圆 42"/>
          <p:cNvSpPr/>
          <p:nvPr/>
        </p:nvSpPr>
        <p:spPr>
          <a:xfrm>
            <a:off x="1392437" y="4648202"/>
            <a:ext cx="2682875" cy="990600"/>
          </a:xfrm>
          <a:prstGeom prst="ellipse">
            <a:avLst/>
          </a:prstGeom>
          <a:noFill/>
          <a:ln w="31750" cmpd="dbl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890" tIns="45446" rIns="90890" bIns="45446" anchor="ctr"/>
          <a:lstStyle/>
          <a:p>
            <a:pPr algn="ctr"/>
            <a:endParaRPr lang="en-US" smtClean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914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/>
          <p:cNvGrpSpPr/>
          <p:nvPr/>
        </p:nvGrpSpPr>
        <p:grpSpPr>
          <a:xfrm>
            <a:off x="-335275" y="3733800"/>
            <a:ext cx="6161904" cy="3048000"/>
            <a:chOff x="327679" y="1695223"/>
            <a:chExt cx="5052060" cy="2748915"/>
          </a:xfrm>
        </p:grpSpPr>
        <p:pic>
          <p:nvPicPr>
            <p:cNvPr id="20" name="Picture 19" descr="angle.pn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679" y="1695223"/>
              <a:ext cx="5052060" cy="274891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2241278">
              <a:off x="912511" y="3159697"/>
              <a:ext cx="1558684" cy="360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i="0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Calibri"/>
                </a:rPr>
                <a:t>Scattering Plane</a:t>
              </a:r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80660" y="4419600"/>
            <a:ext cx="4777740" cy="2514600"/>
          </a:xfrm>
        </p:spPr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</a:rPr>
              <a:t>Gold mine </a:t>
            </a:r>
            <a:r>
              <a:rPr lang="en-US" altLang="zh-CN" sz="2000" dirty="0" smtClean="0"/>
              <a:t>for TMDs</a:t>
            </a:r>
            <a:endParaRPr lang="zh-CN" altLang="en-US" sz="2000" dirty="0" smtClean="0">
              <a:solidFill>
                <a:schemeClr val="tx2"/>
              </a:solidFill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</a:rPr>
              <a:t>Access </a:t>
            </a:r>
            <a:r>
              <a:rPr lang="en-US" altLang="zh-CN" sz="2000" dirty="0">
                <a:solidFill>
                  <a:schemeClr val="accent1"/>
                </a:solidFill>
              </a:rPr>
              <a:t>all </a:t>
            </a:r>
            <a:r>
              <a:rPr lang="en-US" altLang="zh-CN" sz="2000" dirty="0"/>
              <a:t>eight leading-twist TMDs through spin-comb. &amp; azimuthal-modulations</a:t>
            </a:r>
          </a:p>
          <a:p>
            <a:r>
              <a:rPr lang="en-US" altLang="zh-CN" sz="2000" dirty="0"/>
              <a:t>Tagging quark flavor/kinematics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2920" y="76200"/>
            <a:ext cx="9052560" cy="1143000"/>
          </a:xfrm>
        </p:spPr>
        <p:txBody>
          <a:bodyPr/>
          <a:lstStyle/>
          <a:p>
            <a:r>
              <a:rPr lang="en-US" altLang="zh-CN" dirty="0" smtClean="0"/>
              <a:t>Tool: Semi-inclusive DIS (SIDIS)</a:t>
            </a:r>
            <a:endParaRPr lang="zh-CN" altLang="en-US" dirty="0"/>
          </a:p>
        </p:txBody>
      </p:sp>
      <p:pic>
        <p:nvPicPr>
          <p:cNvPr id="287745" name="Picture 1" descr="E:\My Documents\my file\JLab\Transversity\Doc\Talk Collection\g1TIllustration.png"/>
          <p:cNvPicPr>
            <a:picLocks noChangeAspect="1" noChangeArrowheads="1"/>
          </p:cNvPicPr>
          <p:nvPr/>
        </p:nvPicPr>
        <p:blipFill>
          <a:blip r:embed="rId5" cstate="print"/>
          <a:srcRect b="6157"/>
          <a:stretch>
            <a:fillRect/>
          </a:stretch>
        </p:blipFill>
        <p:spPr bwMode="auto">
          <a:xfrm>
            <a:off x="922020" y="838234"/>
            <a:ext cx="8465820" cy="33183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advTm="31325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44" y="1196975"/>
            <a:ext cx="4894262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643110" y="886"/>
            <a:ext cx="8550275" cy="9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6543" rIns="0" bIns="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Clr>
                <a:srgbClr val="DE0F08"/>
              </a:buClr>
            </a:pP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SIDIS: Separation of Collins, </a:t>
            </a:r>
            <a:r>
              <a:rPr lang="en-GB" altLang="zh-CN" i="0" dirty="0" err="1" smtClean="0">
                <a:solidFill>
                  <a:srgbClr val="FF0000"/>
                </a:solidFill>
                <a:ea typeface="SimSun" pitchFamily="2" charset="-122"/>
              </a:rPr>
              <a:t>Sivers</a:t>
            </a: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 and </a:t>
            </a:r>
            <a:r>
              <a:rPr lang="en-GB" altLang="zh-CN" i="0" dirty="0" err="1" smtClean="0">
                <a:solidFill>
                  <a:srgbClr val="FF0000"/>
                </a:solidFill>
                <a:ea typeface="SimSun" pitchFamily="2" charset="-122"/>
              </a:rPr>
              <a:t>pretzelocity</a:t>
            </a: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 effects through angular dependence</a:t>
            </a:r>
          </a:p>
        </p:txBody>
      </p:sp>
      <p:sp>
        <p:nvSpPr>
          <p:cNvPr id="1030" name="Text Box 4"/>
          <p:cNvSpPr txBox="1">
            <a:spLocks noChangeArrowheads="1"/>
          </p:cNvSpPr>
          <p:nvPr/>
        </p:nvSpPr>
        <p:spPr bwMode="auto">
          <a:xfrm>
            <a:off x="1862173" y="6573838"/>
            <a:ext cx="9937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946" tIns="45474" rIns="90946" bIns="45474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1" name="Text Box 5"/>
          <p:cNvSpPr txBox="1">
            <a:spLocks noChangeArrowheads="1"/>
          </p:cNvSpPr>
          <p:nvPr/>
        </p:nvSpPr>
        <p:spPr bwMode="auto">
          <a:xfrm>
            <a:off x="2811662" y="6573838"/>
            <a:ext cx="34242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946" tIns="45474" rIns="90946" bIns="45474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2" name="Text Box 6"/>
          <p:cNvSpPr txBox="1">
            <a:spLocks noChangeArrowheads="1"/>
          </p:cNvSpPr>
          <p:nvPr/>
        </p:nvSpPr>
        <p:spPr bwMode="auto">
          <a:xfrm>
            <a:off x="8281988" y="6356683"/>
            <a:ext cx="838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45C75"/>
              </a:buClr>
              <a:buFont typeface="Constantia" pitchFamily="18" charset="0"/>
              <a:buNone/>
            </a:pPr>
            <a:endParaRPr lang="en-GB" altLang="zh-CN" sz="1200">
              <a:solidFill>
                <a:srgbClr val="045C75"/>
              </a:solidFill>
              <a:latin typeface="Constantia" pitchFamily="18" charset="0"/>
              <a:ea typeface="SimSun" pitchFamily="2" charset="-122"/>
            </a:endParaRPr>
          </a:p>
        </p:txBody>
      </p:sp>
      <p:pic>
        <p:nvPicPr>
          <p:cNvPr id="3120" name="Picture 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18" y="1579565"/>
            <a:ext cx="5865812" cy="2082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121" name="Picture 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847" y="4265634"/>
            <a:ext cx="6653213" cy="1984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5995643"/>
      </p:ext>
    </p:extLst>
  </p:cSld>
  <p:clrMapOvr>
    <a:masterClrMapping/>
  </p:clrMapOvr>
  <p:transition spd="med" advClick="0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4063" y="-3175"/>
            <a:ext cx="8550275" cy="531813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 Status of </a:t>
            </a:r>
            <a:r>
              <a:rPr lang="en-US" altLang="en-US" sz="2800" dirty="0" err="1" smtClean="0">
                <a:solidFill>
                  <a:srgbClr val="FF0000"/>
                </a:solidFill>
              </a:rPr>
              <a:t>Transversity</a:t>
            </a:r>
            <a:r>
              <a:rPr lang="en-US" altLang="en-US" sz="2800" dirty="0" smtClean="0">
                <a:solidFill>
                  <a:srgbClr val="FF0000"/>
                </a:solidFill>
              </a:rPr>
              <a:t>/TMD Study 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0700" y="652463"/>
            <a:ext cx="9218613" cy="58721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smtClean="0">
                <a:solidFill>
                  <a:srgbClr val="0000FF"/>
                </a:solidFill>
              </a:rPr>
              <a:t>Large single spin asymmetry in </a:t>
            </a:r>
            <a:r>
              <a:rPr lang="en-US" sz="1800" b="1" i="1" dirty="0" smtClean="0">
                <a:solidFill>
                  <a:srgbClr val="0000FF"/>
                </a:solidFill>
              </a:rPr>
              <a:t>pp-&gt;</a:t>
            </a:r>
            <a:r>
              <a:rPr lang="en-US" sz="1800" b="1" i="1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b="1" i="1" dirty="0" err="1" smtClean="0">
                <a:solidFill>
                  <a:srgbClr val="0000FF"/>
                </a:solidFill>
              </a:rPr>
              <a:t>X</a:t>
            </a:r>
            <a:r>
              <a:rPr lang="en-US" sz="1800" b="1" i="1" dirty="0" smtClean="0">
                <a:solidFill>
                  <a:srgbClr val="0000FF"/>
                </a:solidFill>
              </a:rPr>
              <a:t> (</a:t>
            </a:r>
            <a:r>
              <a:rPr lang="en-US" sz="1800" b="1" dirty="0" smtClean="0">
                <a:solidFill>
                  <a:srgbClr val="0000FF"/>
                </a:solidFill>
              </a:rPr>
              <a:t>Fermi, RHIC-spin)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800" b="1" dirty="0" smtClean="0">
              <a:solidFill>
                <a:srgbClr val="0000FF"/>
              </a:solidFill>
              <a:latin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smtClean="0">
                <a:solidFill>
                  <a:srgbClr val="0000FF"/>
                </a:solidFill>
              </a:rPr>
              <a:t>Collins Asymmetries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 smtClean="0"/>
              <a:t>    - </a:t>
            </a:r>
            <a:r>
              <a:rPr lang="en-US" sz="1800" b="1" dirty="0" smtClean="0">
                <a:solidFill>
                  <a:srgbClr val="006600"/>
                </a:solidFill>
              </a:rPr>
              <a:t>sizable for the </a:t>
            </a:r>
            <a:r>
              <a:rPr lang="en-US" sz="1800" b="1" i="1" dirty="0" smtClean="0">
                <a:solidFill>
                  <a:srgbClr val="006600"/>
                </a:solidFill>
              </a:rPr>
              <a:t>proton</a:t>
            </a:r>
            <a:r>
              <a:rPr lang="en-US" sz="1800" b="1" dirty="0" smtClean="0">
                <a:solidFill>
                  <a:srgbClr val="006600"/>
                </a:solidFill>
              </a:rPr>
              <a:t> (HERMES and COMPASS)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 smtClean="0"/>
              <a:t>           large at high </a:t>
            </a:r>
            <a:r>
              <a:rPr lang="en-US" sz="1800" b="1" i="1" dirty="0" smtClean="0"/>
              <a:t>x</a:t>
            </a:r>
            <a:r>
              <a:rPr lang="en-US" sz="1800" b="1" dirty="0" smtClean="0"/>
              <a:t>,</a:t>
            </a:r>
            <a:r>
              <a:rPr lang="en-US" sz="1800" b="1" dirty="0" smtClean="0">
                <a:latin typeface="Symbol" pitchFamily="18" charset="2"/>
              </a:rPr>
              <a:t>  </a:t>
            </a:r>
            <a:r>
              <a:rPr lang="en-US" sz="1800" b="1" i="1" dirty="0" smtClean="0">
                <a:latin typeface="Symbol" pitchFamily="18" charset="2"/>
              </a:rPr>
              <a:t>p</a:t>
            </a:r>
            <a:r>
              <a:rPr lang="en-US" sz="1800" b="1" i="1" baseline="30000" dirty="0" smtClean="0"/>
              <a:t>-</a:t>
            </a:r>
            <a:r>
              <a:rPr lang="en-US" sz="1800" b="1" baseline="30000" dirty="0" smtClean="0"/>
              <a:t> </a:t>
            </a:r>
            <a:r>
              <a:rPr lang="en-US" sz="1800" b="1" dirty="0" smtClean="0"/>
              <a:t> and </a:t>
            </a:r>
            <a:r>
              <a:rPr lang="en-US" sz="1800" b="1" baseline="30000" dirty="0" smtClean="0"/>
              <a:t> </a:t>
            </a:r>
            <a:r>
              <a:rPr lang="en-US" sz="1800" b="1" i="1" dirty="0" smtClean="0">
                <a:latin typeface="Symbol" pitchFamily="18" charset="2"/>
              </a:rPr>
              <a:t>p+</a:t>
            </a:r>
            <a:r>
              <a:rPr lang="en-US" sz="1800" b="1" dirty="0" smtClean="0">
                <a:latin typeface="Symbol" pitchFamily="18" charset="2"/>
              </a:rPr>
              <a:t> </a:t>
            </a:r>
            <a:r>
              <a:rPr lang="en-US" sz="1800" b="1" dirty="0" smtClean="0"/>
              <a:t>has opposite sign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Char char=" "/>
              <a:defRPr/>
            </a:pPr>
            <a:r>
              <a:rPr lang="en-US" sz="1800" b="1" baseline="30000" dirty="0" smtClean="0">
                <a:solidFill>
                  <a:srgbClr val="FF0000"/>
                </a:solidFill>
              </a:rPr>
              <a:t>        </a:t>
            </a:r>
            <a:r>
              <a:rPr lang="en-US" sz="1800" b="1" dirty="0" err="1" smtClean="0">
                <a:solidFill>
                  <a:srgbClr val="FF0000"/>
                </a:solidFill>
              </a:rPr>
              <a:t>unfavored</a:t>
            </a:r>
            <a:r>
              <a:rPr lang="en-US" sz="1800" b="1" dirty="0" smtClean="0">
                <a:solidFill>
                  <a:srgbClr val="FF0000"/>
                </a:solidFill>
              </a:rPr>
              <a:t> Collins fragmentation as large as favored (opposite sign)?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baseline="30000" dirty="0" smtClean="0"/>
              <a:t>      </a:t>
            </a:r>
            <a:r>
              <a:rPr lang="en-US" sz="1800" b="1" dirty="0" smtClean="0"/>
              <a:t> - consistent with 0 for the </a:t>
            </a:r>
            <a:r>
              <a:rPr lang="en-US" sz="1800" b="1" i="1" dirty="0" smtClean="0"/>
              <a:t>deuteron</a:t>
            </a:r>
            <a:r>
              <a:rPr lang="en-US" sz="1800" b="1" dirty="0" smtClean="0"/>
              <a:t> (COMPASS)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err="1" smtClean="0">
                <a:solidFill>
                  <a:srgbClr val="0000FF"/>
                </a:solidFill>
              </a:rPr>
              <a:t>Sivers</a:t>
            </a:r>
            <a:r>
              <a:rPr lang="en-US" sz="1800" b="1" dirty="0" smtClean="0">
                <a:solidFill>
                  <a:srgbClr val="0000FF"/>
                </a:solidFill>
              </a:rPr>
              <a:t> Asymmetries</a:t>
            </a:r>
            <a:r>
              <a:rPr lang="en-US" sz="1800" b="1" dirty="0" smtClean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 smtClean="0"/>
              <a:t>    - non-zero for </a:t>
            </a:r>
            <a:r>
              <a:rPr lang="en-US" sz="1800" b="1" i="1" dirty="0" smtClean="0">
                <a:latin typeface="Symbol" pitchFamily="18" charset="2"/>
              </a:rPr>
              <a:t>p</a:t>
            </a:r>
            <a:r>
              <a:rPr lang="en-US" sz="1800" b="1" i="1" baseline="30000" dirty="0" smtClean="0"/>
              <a:t>+</a:t>
            </a:r>
            <a:r>
              <a:rPr lang="en-US" sz="1800" b="1" dirty="0" smtClean="0"/>
              <a:t> from </a:t>
            </a:r>
            <a:r>
              <a:rPr lang="en-US" sz="1800" b="1" i="1" dirty="0" smtClean="0"/>
              <a:t>proton</a:t>
            </a:r>
            <a:r>
              <a:rPr lang="en-US" sz="1800" b="1" dirty="0" smtClean="0"/>
              <a:t> (HERMES),  new COMPASS data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</a:rPr>
              <a:t>    - large for </a:t>
            </a:r>
            <a:r>
              <a:rPr lang="en-US" sz="1800" b="1" i="1" dirty="0" smtClean="0">
                <a:solidFill>
                  <a:srgbClr val="FF0000"/>
                </a:solidFill>
              </a:rPr>
              <a:t>K</a:t>
            </a:r>
            <a:r>
              <a:rPr lang="en-US" sz="18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</a:rPr>
              <a:t>?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1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 smtClean="0">
                <a:solidFill>
                  <a:srgbClr val="0000FF"/>
                </a:solidFill>
              </a:rPr>
              <a:t>Collins </a:t>
            </a:r>
            <a:r>
              <a:rPr lang="en-US" sz="1800" b="1" dirty="0">
                <a:solidFill>
                  <a:srgbClr val="0000FF"/>
                </a:solidFill>
              </a:rPr>
              <a:t>f</a:t>
            </a:r>
            <a:r>
              <a:rPr lang="en-US" sz="1800" b="1" dirty="0" smtClean="0">
                <a:solidFill>
                  <a:srgbClr val="0000FF"/>
                </a:solidFill>
              </a:rPr>
              <a:t>ragmentation functions from Belle/</a:t>
            </a:r>
            <a:r>
              <a:rPr lang="en-US" sz="1800" b="1" dirty="0" err="1" smtClean="0">
                <a:solidFill>
                  <a:srgbClr val="0000FF"/>
                </a:solidFill>
              </a:rPr>
              <a:t>BaBar</a:t>
            </a:r>
            <a:endParaRPr lang="en-US" sz="1800" b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 smtClean="0">
                <a:solidFill>
                  <a:srgbClr val="0000FF"/>
                </a:solidFill>
              </a:rPr>
              <a:t>Global Fits/models: </a:t>
            </a:r>
            <a:r>
              <a:rPr lang="en-US" sz="1800" b="1" dirty="0" err="1" smtClean="0">
                <a:solidFill>
                  <a:srgbClr val="0000FF"/>
                </a:solidFill>
              </a:rPr>
              <a:t>Anselmino</a:t>
            </a:r>
            <a:r>
              <a:rPr lang="en-US" sz="1800" b="1" dirty="0" smtClean="0">
                <a:solidFill>
                  <a:srgbClr val="0000FF"/>
                </a:solidFill>
              </a:rPr>
              <a:t> </a:t>
            </a:r>
            <a:r>
              <a:rPr lang="en-US" sz="1800" b="1" i="1" dirty="0" smtClean="0">
                <a:solidFill>
                  <a:srgbClr val="0000FF"/>
                </a:solidFill>
              </a:rPr>
              <a:t>et al., </a:t>
            </a:r>
            <a:r>
              <a:rPr lang="en-US" sz="1800" b="1" dirty="0" smtClean="0">
                <a:solidFill>
                  <a:srgbClr val="0000FF"/>
                </a:solidFill>
              </a:rPr>
              <a:t>Yuan</a:t>
            </a:r>
            <a:r>
              <a:rPr lang="en-US" sz="1800" b="1" i="1" dirty="0" smtClean="0">
                <a:solidFill>
                  <a:srgbClr val="0000FF"/>
                </a:solidFill>
              </a:rPr>
              <a:t> et al.</a:t>
            </a:r>
            <a:r>
              <a:rPr lang="en-US" sz="1800" b="1" dirty="0" smtClean="0">
                <a:solidFill>
                  <a:srgbClr val="0000FF"/>
                </a:solidFill>
              </a:rPr>
              <a:t>,  </a:t>
            </a:r>
            <a:r>
              <a:rPr lang="en-US" sz="1800" b="1" dirty="0" err="1" smtClean="0">
                <a:solidFill>
                  <a:srgbClr val="0000FF"/>
                </a:solidFill>
              </a:rPr>
              <a:t>Pasquini</a:t>
            </a:r>
            <a:r>
              <a:rPr lang="en-US" sz="1800" b="1" dirty="0" smtClean="0">
                <a:solidFill>
                  <a:srgbClr val="0000FF"/>
                </a:solidFill>
              </a:rPr>
              <a:t> </a:t>
            </a:r>
            <a:r>
              <a:rPr lang="en-US" sz="1800" b="1" i="1" dirty="0" smtClean="0">
                <a:solidFill>
                  <a:srgbClr val="0000FF"/>
                </a:solidFill>
              </a:rPr>
              <a:t>et al</a:t>
            </a:r>
            <a:r>
              <a:rPr lang="en-US" sz="1800" b="1" dirty="0" smtClean="0">
                <a:solidFill>
                  <a:srgbClr val="0000FF"/>
                </a:solidFill>
              </a:rPr>
              <a:t>., Ma </a:t>
            </a:r>
            <a:r>
              <a:rPr lang="en-US" sz="1800" b="1" i="1" dirty="0" smtClean="0">
                <a:solidFill>
                  <a:srgbClr val="0000FF"/>
                </a:solidFill>
              </a:rPr>
              <a:t>et al., …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 smtClean="0">
                <a:solidFill>
                  <a:srgbClr val="0000FF"/>
                </a:solidFill>
              </a:rPr>
              <a:t>Very active theoretical and experimental efforts</a:t>
            </a:r>
          </a:p>
          <a:p>
            <a:pPr marL="0" indent="0" eaLnBrk="1" hangingPunct="1">
              <a:lnSpc>
                <a:spcPct val="90000"/>
              </a:lnSpc>
              <a:buClr>
                <a:srgbClr val="0000FF"/>
              </a:buClr>
              <a:buFontTx/>
              <a:buNone/>
              <a:defRPr/>
            </a:pPr>
            <a:r>
              <a:rPr lang="en-US" sz="1800" b="1" dirty="0" smtClean="0"/>
              <a:t>	</a:t>
            </a:r>
            <a:r>
              <a:rPr lang="en-US" sz="1800" b="1" dirty="0" err="1" smtClean="0"/>
              <a:t>JLab</a:t>
            </a:r>
            <a:r>
              <a:rPr lang="en-US" sz="1800" b="1" dirty="0" smtClean="0"/>
              <a:t> (6 </a:t>
            </a:r>
            <a:r>
              <a:rPr lang="en-US" sz="1800" b="1" dirty="0" err="1" smtClean="0"/>
              <a:t>GeV</a:t>
            </a:r>
            <a:r>
              <a:rPr lang="en-US" sz="1800" b="1" dirty="0" smtClean="0"/>
              <a:t> and 12 </a:t>
            </a:r>
            <a:r>
              <a:rPr lang="en-US" sz="1800" b="1" dirty="0" err="1" smtClean="0"/>
              <a:t>GeV</a:t>
            </a:r>
            <a:r>
              <a:rPr lang="en-US" sz="1800" b="1" dirty="0" smtClean="0"/>
              <a:t>), RHIC-spin, Belle, FAIR, J-PARC, EIC, …</a:t>
            </a:r>
          </a:p>
          <a:p>
            <a:pPr marL="0" indent="0" eaLnBrk="1" hangingPunct="1">
              <a:lnSpc>
                <a:spcPct val="90000"/>
              </a:lnSpc>
              <a:buClr>
                <a:srgbClr val="0000FF"/>
              </a:buClr>
              <a:buFontTx/>
              <a:buNone/>
              <a:defRPr/>
            </a:pPr>
            <a:endParaRPr lang="en-US" sz="1800" b="1" dirty="0" smtClean="0"/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sz="1800" b="1" dirty="0" smtClean="0">
                <a:solidFill>
                  <a:srgbClr val="FF0000"/>
                </a:solidFill>
              </a:rPr>
              <a:t>First neutron measurement from Hall A 6 </a:t>
            </a:r>
            <a:r>
              <a:rPr lang="en-US" sz="1800" b="1" dirty="0" err="1" smtClean="0">
                <a:solidFill>
                  <a:srgbClr val="FF0000"/>
                </a:solidFill>
              </a:rPr>
              <a:t>GeV</a:t>
            </a:r>
            <a:r>
              <a:rPr lang="en-US" sz="1800" b="1" dirty="0" smtClean="0">
                <a:solidFill>
                  <a:srgbClr val="FF0000"/>
                </a:solidFill>
              </a:rPr>
              <a:t> (E06-010)</a:t>
            </a:r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sz="1800" b="1" dirty="0" err="1" smtClean="0">
                <a:solidFill>
                  <a:srgbClr val="FF0000"/>
                </a:solidFill>
              </a:rPr>
              <a:t>SoLID</a:t>
            </a:r>
            <a:r>
              <a:rPr lang="en-US" sz="1800" b="1" dirty="0" smtClean="0">
                <a:solidFill>
                  <a:srgbClr val="FF0000"/>
                </a:solidFill>
              </a:rPr>
              <a:t> with polarized n(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3</a:t>
            </a:r>
            <a:r>
              <a:rPr lang="en-US" sz="1800" b="1" dirty="0" smtClean="0">
                <a:solidFill>
                  <a:srgbClr val="FF0000"/>
                </a:solidFill>
              </a:rPr>
              <a:t>He) and p at </a:t>
            </a:r>
            <a:r>
              <a:rPr lang="en-US" sz="1800" b="1" dirty="0" err="1" smtClean="0">
                <a:solidFill>
                  <a:srgbClr val="FF0000"/>
                </a:solidFill>
              </a:rPr>
              <a:t>JLab</a:t>
            </a:r>
            <a:r>
              <a:rPr lang="en-US" sz="1800" b="1" dirty="0" smtClean="0">
                <a:solidFill>
                  <a:srgbClr val="FF0000"/>
                </a:solidFill>
              </a:rPr>
              <a:t> 12 </a:t>
            </a:r>
            <a:r>
              <a:rPr lang="en-US" sz="1800" b="1" dirty="0" err="1" smtClean="0">
                <a:solidFill>
                  <a:srgbClr val="FF0000"/>
                </a:solidFill>
              </a:rPr>
              <a:t>GeV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000FF"/>
              </a:buClr>
              <a:buFontTx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</a:rPr>
              <a:t>        </a:t>
            </a:r>
            <a:r>
              <a:rPr lang="en-US" sz="1800" b="1" dirty="0" smtClean="0">
                <a:solidFill>
                  <a:srgbClr val="990099"/>
                </a:solidFill>
              </a:rPr>
              <a:t>Unprecedented precision with high luminosity and large acceptance</a:t>
            </a: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buFontTx/>
              <a:buNone/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84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1657354" y="1976491"/>
            <a:ext cx="6800850" cy="1076685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r>
              <a:rPr lang="en-US" sz="3200" b="0" i="0" dirty="0">
                <a:solidFill>
                  <a:srgbClr val="000000"/>
                </a:solidFill>
              </a:rPr>
              <a:t>Single Spin Asymmetries with </a:t>
            </a:r>
          </a:p>
          <a:p>
            <a:pPr algn="ctr"/>
            <a:r>
              <a:rPr lang="en-US" sz="3200" b="0" i="0" dirty="0">
                <a:solidFill>
                  <a:srgbClr val="000000"/>
                </a:solidFill>
              </a:rPr>
              <a:t>A Transversely Polarized </a:t>
            </a:r>
            <a:r>
              <a:rPr lang="en-US" sz="3200" b="0" i="0" baseline="30000" dirty="0">
                <a:solidFill>
                  <a:srgbClr val="000000"/>
                </a:solidFill>
              </a:rPr>
              <a:t>3</a:t>
            </a:r>
            <a:r>
              <a:rPr lang="en-US" sz="3200" b="0" i="0" dirty="0">
                <a:solidFill>
                  <a:srgbClr val="000000"/>
                </a:solidFill>
              </a:rPr>
              <a:t>He (n)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827088" y="3339167"/>
            <a:ext cx="8172450" cy="2153903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lIns="90918" tIns="45456" rIns="90918" bIns="45456">
            <a:spAutoFit/>
          </a:bodyPr>
          <a:lstStyle/>
          <a:p>
            <a:pPr algn="ctr"/>
            <a:endParaRPr lang="en-US" sz="1400" b="0" i="0" dirty="0">
              <a:solidFill>
                <a:srgbClr val="C00000"/>
              </a:solidFill>
            </a:endParaRPr>
          </a:p>
          <a:p>
            <a:pPr algn="ctr"/>
            <a:r>
              <a:rPr lang="en-US" sz="3200" b="0" i="0" dirty="0" err="1">
                <a:solidFill>
                  <a:schemeClr val="tx1"/>
                </a:solidFill>
              </a:rPr>
              <a:t>JLab</a:t>
            </a:r>
            <a:r>
              <a:rPr lang="en-US" sz="3200" b="0" i="0" dirty="0">
                <a:solidFill>
                  <a:schemeClr val="tx1"/>
                </a:solidFill>
              </a:rPr>
              <a:t> Hall A E06-010</a:t>
            </a:r>
          </a:p>
          <a:p>
            <a:pPr algn="ctr"/>
            <a:r>
              <a:rPr lang="en-US" sz="3200" b="0" i="0" dirty="0">
                <a:solidFill>
                  <a:srgbClr val="C00000"/>
                </a:solidFill>
              </a:rPr>
              <a:t>Published and </a:t>
            </a:r>
            <a:r>
              <a:rPr lang="en-US" sz="3200" b="0" i="0" dirty="0" smtClean="0">
                <a:solidFill>
                  <a:srgbClr val="C00000"/>
                </a:solidFill>
              </a:rPr>
              <a:t>New </a:t>
            </a:r>
            <a:r>
              <a:rPr lang="en-US" sz="3200" b="0" i="0" dirty="0">
                <a:solidFill>
                  <a:srgbClr val="C00000"/>
                </a:solidFill>
              </a:rPr>
              <a:t>Results</a:t>
            </a:r>
          </a:p>
          <a:p>
            <a:pPr algn="ctr"/>
            <a:r>
              <a:rPr lang="en-US" sz="3200" b="0" i="0" dirty="0">
                <a:solidFill>
                  <a:srgbClr val="C00000"/>
                </a:solidFill>
              </a:rPr>
              <a:t>From SIDIS and Inclusive Reactions</a:t>
            </a:r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98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5"/>
          <p:cNvSpPr>
            <a:spLocks noGrp="1"/>
          </p:cNvSpPr>
          <p:nvPr>
            <p:ph type="title"/>
          </p:nvPr>
        </p:nvSpPr>
        <p:spPr>
          <a:xfrm>
            <a:off x="163778" y="0"/>
            <a:ext cx="6072188" cy="928048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E06‑010 </a:t>
            </a:r>
            <a:r>
              <a:rPr lang="en-US" b="1" dirty="0" smtClean="0">
                <a:solidFill>
                  <a:srgbClr val="FF0000"/>
                </a:solidFill>
              </a:rPr>
              <a:t>Experiment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052" name="内容占位符 9"/>
          <p:cNvSpPr>
            <a:spLocks noGrp="1"/>
          </p:cNvSpPr>
          <p:nvPr>
            <p:ph idx="1"/>
          </p:nvPr>
        </p:nvSpPr>
        <p:spPr>
          <a:xfrm>
            <a:off x="243876" y="1996288"/>
            <a:ext cx="5951537" cy="43378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b="1" dirty="0">
                <a:solidFill>
                  <a:srgbClr val="00B050"/>
                </a:solidFill>
              </a:rPr>
              <a:t>First measurement on n (</a:t>
            </a:r>
            <a:r>
              <a:rPr lang="en-US" sz="3000" b="1" baseline="30000" dirty="0">
                <a:solidFill>
                  <a:srgbClr val="00B050"/>
                </a:solidFill>
              </a:rPr>
              <a:t>3</a:t>
            </a:r>
            <a:r>
              <a:rPr lang="en-US" sz="3000" b="1" dirty="0">
                <a:solidFill>
                  <a:srgbClr val="00B050"/>
                </a:solidFill>
              </a:rPr>
              <a:t>He)</a:t>
            </a:r>
            <a:endParaRPr lang="en-US" sz="3000" b="1" dirty="0"/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Transversely Polarized </a:t>
            </a:r>
            <a:r>
              <a:rPr lang="en-US" sz="3000" baseline="30000" dirty="0"/>
              <a:t>3</a:t>
            </a:r>
            <a:r>
              <a:rPr lang="en-US" sz="3000" dirty="0"/>
              <a:t>He Target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Polarized Electron Beam, 5.9 </a:t>
            </a:r>
            <a:r>
              <a:rPr lang="en-US" sz="3000" dirty="0" err="1"/>
              <a:t>GeV</a:t>
            </a:r>
            <a:r>
              <a:rPr lang="en-US" sz="30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6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3000" dirty="0" err="1"/>
              <a:t>BigBite</a:t>
            </a:r>
            <a:r>
              <a:rPr lang="en-US" sz="3000" dirty="0"/>
              <a:t> at 30º as Electron Arm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i="1" dirty="0" err="1">
                <a:solidFill>
                  <a:schemeClr val="accent1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1"/>
                </a:solidFill>
              </a:rPr>
              <a:t>e</a:t>
            </a:r>
            <a:r>
              <a:rPr lang="en-US" sz="2400" dirty="0">
                <a:solidFill>
                  <a:schemeClr val="accent1"/>
                </a:solidFill>
              </a:rPr>
              <a:t> = 0.7 ~ 2.2 </a:t>
            </a:r>
            <a:r>
              <a:rPr lang="en-US" sz="2400" dirty="0" err="1">
                <a:solidFill>
                  <a:schemeClr val="accent1"/>
                </a:solidFill>
              </a:rPr>
              <a:t>GeV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i="1" dirty="0">
                <a:solidFill>
                  <a:schemeClr val="accent1"/>
                </a:solidFill>
              </a:rPr>
              <a:t>c </a:t>
            </a:r>
          </a:p>
          <a:p>
            <a:pPr lvl="1" eaLnBrk="1" hangingPunct="1">
              <a:lnSpc>
                <a:spcPct val="80000"/>
              </a:lnSpc>
            </a:pPr>
            <a:endParaRPr lang="en-US" sz="1900" i="1" dirty="0">
              <a:solidFill>
                <a:schemeClr val="accent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HRS</a:t>
            </a:r>
            <a:r>
              <a:rPr lang="en-US" sz="3000" baseline="-25000" dirty="0"/>
              <a:t>L</a:t>
            </a:r>
            <a:r>
              <a:rPr lang="en-US" sz="3000" dirty="0"/>
              <a:t> at 16º as Hadron Arm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i="1" dirty="0" err="1">
                <a:solidFill>
                  <a:schemeClr val="accent1"/>
                </a:solidFill>
              </a:rPr>
              <a:t>P</a:t>
            </a:r>
            <a:r>
              <a:rPr lang="en-US" sz="2400" b="1" i="1" baseline="-25000" dirty="0" err="1">
                <a:solidFill>
                  <a:schemeClr val="accent1"/>
                </a:solidFill>
              </a:rPr>
              <a:t>h</a:t>
            </a:r>
            <a:r>
              <a:rPr lang="en-US" sz="2400" dirty="0">
                <a:solidFill>
                  <a:schemeClr val="accent1"/>
                </a:solidFill>
              </a:rPr>
              <a:t> = 2.35 </a:t>
            </a:r>
            <a:r>
              <a:rPr lang="en-US" sz="2400" dirty="0" err="1">
                <a:solidFill>
                  <a:schemeClr val="accent1"/>
                </a:solidFill>
              </a:rPr>
              <a:t>GeV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i="1" dirty="0">
                <a:solidFill>
                  <a:schemeClr val="accent1"/>
                </a:solidFill>
              </a:rPr>
              <a:t>c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Excellent PID for </a:t>
            </a:r>
            <a:r>
              <a:rPr lang="en-US" sz="2400" dirty="0">
                <a:solidFill>
                  <a:schemeClr val="accent1"/>
                </a:solidFill>
                <a:latin typeface="Symbol" pitchFamily="18" charset="2"/>
              </a:rPr>
              <a:t>p</a:t>
            </a:r>
            <a:r>
              <a:rPr lang="en-US" sz="2400" dirty="0">
                <a:solidFill>
                  <a:schemeClr val="accent1"/>
                </a:solidFill>
              </a:rPr>
              <a:t>/K/p</a:t>
            </a:r>
            <a:endParaRPr lang="en-US" sz="1900" i="1" dirty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900" i="1" dirty="0">
              <a:solidFill>
                <a:schemeClr val="accent1"/>
              </a:solidFill>
            </a:endParaRPr>
          </a:p>
        </p:txBody>
      </p:sp>
      <p:sp>
        <p:nvSpPr>
          <p:cNvPr id="2053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512341" y="6409071"/>
            <a:ext cx="4016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8930" indent="-28420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36817" indent="-227371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91544" indent="-227371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46272" indent="-227371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00995" indent="-227371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55724" indent="-227371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10452" indent="-227371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65176" indent="-227371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36A5C17-F3E5-4FF8-A1DC-7E5761351EEF}" type="slidenum">
              <a:rPr lang="en-US" sz="1200">
                <a:solidFill>
                  <a:srgbClr val="898989"/>
                </a:solidFill>
              </a:rPr>
              <a:pPr/>
              <a:t>18</a:t>
            </a:fld>
            <a:endParaRPr lang="en-US" sz="1200">
              <a:solidFill>
                <a:srgbClr val="898989"/>
              </a:solidFill>
            </a:endParaRPr>
          </a:p>
        </p:txBody>
      </p:sp>
      <p:grpSp>
        <p:nvGrpSpPr>
          <p:cNvPr id="2054" name="组合 18"/>
          <p:cNvGrpSpPr>
            <a:grpSpLocks/>
          </p:cNvGrpSpPr>
          <p:nvPr/>
        </p:nvGrpSpPr>
        <p:grpSpPr bwMode="auto">
          <a:xfrm>
            <a:off x="5867437" y="1705775"/>
            <a:ext cx="4106863" cy="4500560"/>
            <a:chOff x="5257800" y="1524000"/>
            <a:chExt cx="3733800" cy="4499933"/>
          </a:xfrm>
        </p:grpSpPr>
        <p:grpSp>
          <p:nvGrpSpPr>
            <p:cNvPr id="2055" name="组合 17"/>
            <p:cNvGrpSpPr>
              <a:grpSpLocks/>
            </p:cNvGrpSpPr>
            <p:nvPr/>
          </p:nvGrpSpPr>
          <p:grpSpPr bwMode="auto">
            <a:xfrm>
              <a:off x="7167277" y="5562332"/>
              <a:ext cx="1478089" cy="461601"/>
              <a:chOff x="7167277" y="5486132"/>
              <a:chExt cx="1478089" cy="46160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167277" y="5635041"/>
                <a:ext cx="148659" cy="2174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3" name="TextBox 16"/>
              <p:cNvSpPr txBox="1">
                <a:spLocks noChangeArrowheads="1"/>
              </p:cNvSpPr>
              <p:nvPr/>
            </p:nvSpPr>
            <p:spPr bwMode="auto">
              <a:xfrm>
                <a:off x="7315936" y="5486132"/>
                <a:ext cx="1329430" cy="461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z="1200">
                    <a:solidFill>
                      <a:srgbClr val="376092"/>
                    </a:solidFill>
                  </a:rPr>
                  <a:t>Beam Polarimetry</a:t>
                </a:r>
              </a:p>
              <a:p>
                <a:r>
                  <a:rPr lang="en-US" sz="1200">
                    <a:solidFill>
                      <a:srgbClr val="376092"/>
                    </a:solidFill>
                  </a:rPr>
                  <a:t>(Møller + Compton)</a:t>
                </a:r>
              </a:p>
            </p:txBody>
          </p:sp>
        </p:grpSp>
        <p:grpSp>
          <p:nvGrpSpPr>
            <p:cNvPr id="2056" name="组合 14"/>
            <p:cNvGrpSpPr>
              <a:grpSpLocks/>
            </p:cNvGrpSpPr>
            <p:nvPr/>
          </p:nvGrpSpPr>
          <p:grpSpPr bwMode="auto">
            <a:xfrm>
              <a:off x="5257800" y="1524000"/>
              <a:ext cx="3733800" cy="4495800"/>
              <a:chOff x="5181600" y="1295400"/>
              <a:chExt cx="3829005" cy="4724400"/>
            </a:xfrm>
          </p:grpSpPr>
          <p:pic>
            <p:nvPicPr>
              <p:cNvPr id="2057" name="Picture 2" descr="E:\My Documents\my file\JLab\meeting\2009.05.03 APS April Meeting\ExpSetup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1371600"/>
                <a:ext cx="3829005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8" name="组合 13"/>
              <p:cNvGrpSpPr>
                <a:grpSpLocks/>
              </p:cNvGrpSpPr>
              <p:nvPr/>
            </p:nvGrpSpPr>
            <p:grpSpPr bwMode="auto">
              <a:xfrm>
                <a:off x="6978435" y="1295400"/>
                <a:ext cx="1331656" cy="485072"/>
                <a:chOff x="6978435" y="1371600"/>
                <a:chExt cx="1331656" cy="485072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7314417" y="1448327"/>
                  <a:ext cx="152449" cy="2285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60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7466866" y="1371600"/>
                  <a:ext cx="843225" cy="4850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200">
                      <a:solidFill>
                        <a:srgbClr val="376092"/>
                      </a:solidFill>
                    </a:rPr>
                    <a:t>Luminosity</a:t>
                  </a:r>
                </a:p>
                <a:p>
                  <a:r>
                    <a:rPr lang="en-US" sz="1200">
                      <a:solidFill>
                        <a:srgbClr val="376092"/>
                      </a:solidFill>
                    </a:rPr>
                    <a:t>Monitor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6978435" y="1448327"/>
                  <a:ext cx="152450" cy="2285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133920"/>
              </p:ext>
            </p:extLst>
          </p:nvPr>
        </p:nvGraphicFramePr>
        <p:xfrm>
          <a:off x="7373938" y="552456"/>
          <a:ext cx="2466976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5" imgW="1015920" imgH="241200" progId="Equation.3">
                  <p:embed/>
                </p:oleObj>
              </mc:Choice>
              <mc:Fallback>
                <p:oleObj name="Equation" r:id="rId5" imgW="1015920" imgH="2412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938" y="552456"/>
                        <a:ext cx="2466976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19050"/>
            <a:ext cx="2438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3801" y="897141"/>
            <a:ext cx="7009509" cy="855548"/>
          </a:xfrm>
          <a:prstGeom prst="rect">
            <a:avLst/>
          </a:prstGeom>
        </p:spPr>
        <p:txBody>
          <a:bodyPr wrap="square" lIns="91369" tIns="45685" rIns="91369" bIns="45685">
            <a:spAutoFit/>
          </a:bodyPr>
          <a:lstStyle/>
          <a:p>
            <a:pPr eaLnBrk="1" hangingPunct="1">
              <a:lnSpc>
                <a:spcPct val="80000"/>
              </a:lnSpc>
            </a:pPr>
            <a:endParaRPr lang="en-US" sz="800" b="0" i="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0" i="0" dirty="0" smtClean="0">
                <a:solidFill>
                  <a:srgbClr val="002060"/>
                </a:solidFill>
              </a:rPr>
              <a:t>Spokespersons: J. P. Chen</a:t>
            </a:r>
            <a:r>
              <a:rPr lang="en-US" sz="1800" b="0" i="0" dirty="0">
                <a:solidFill>
                  <a:srgbClr val="002060"/>
                </a:solidFill>
              </a:rPr>
              <a:t>, </a:t>
            </a:r>
            <a:r>
              <a:rPr lang="en-US" sz="1800" b="0" i="0" dirty="0" smtClean="0">
                <a:solidFill>
                  <a:srgbClr val="002060"/>
                </a:solidFill>
              </a:rPr>
              <a:t>E. </a:t>
            </a:r>
            <a:r>
              <a:rPr lang="en-US" sz="1800" b="0" i="0" dirty="0" err="1">
                <a:solidFill>
                  <a:srgbClr val="002060"/>
                </a:solidFill>
              </a:rPr>
              <a:t>Cisbani</a:t>
            </a:r>
            <a:r>
              <a:rPr lang="en-US" sz="1800" b="0" i="0" dirty="0">
                <a:solidFill>
                  <a:srgbClr val="002060"/>
                </a:solidFill>
              </a:rPr>
              <a:t>, H</a:t>
            </a:r>
            <a:r>
              <a:rPr lang="en-US" sz="1800" b="0" i="0" dirty="0" smtClean="0">
                <a:solidFill>
                  <a:srgbClr val="002060"/>
                </a:solidFill>
              </a:rPr>
              <a:t>. Gao, X. Jiang and J. C. Peng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i="0" dirty="0" smtClean="0">
                <a:solidFill>
                  <a:srgbClr val="0000FF"/>
                </a:solidFill>
              </a:rPr>
              <a:t>   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i="0" dirty="0" smtClean="0">
                <a:solidFill>
                  <a:srgbClr val="0000FF"/>
                </a:solidFill>
              </a:rPr>
              <a:t>7  </a:t>
            </a:r>
            <a:r>
              <a:rPr lang="en-US" sz="1800" i="0" dirty="0">
                <a:solidFill>
                  <a:srgbClr val="0000FF"/>
                </a:solidFill>
              </a:rPr>
              <a:t>PhD Thesis Students (graduated)  + 2 new students</a:t>
            </a:r>
          </a:p>
        </p:txBody>
      </p:sp>
    </p:spTree>
    <p:extLst>
      <p:ext uri="{BB962C8B-B14F-4D97-AF65-F5344CB8AC3E}">
        <p14:creationId xmlns:p14="http://schemas.microsoft.com/office/powerpoint/2010/main" val="7927085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0" y="34"/>
            <a:ext cx="10058400" cy="655060"/>
          </a:xfrm>
        </p:spPr>
        <p:txBody>
          <a:bodyPr/>
          <a:lstStyle/>
          <a:p>
            <a:pPr algn="ctr" eaLnBrk="1" hangingPunct="1"/>
            <a:r>
              <a:rPr lang="en-US" sz="2000" dirty="0">
                <a:solidFill>
                  <a:schemeClr val="tx1"/>
                </a:solidFill>
              </a:rPr>
              <a:t>   </a:t>
            </a:r>
            <a:r>
              <a:rPr lang="en-US" sz="4000" b="1" baseline="30000" dirty="0">
                <a:solidFill>
                  <a:srgbClr val="FF0000"/>
                </a:solidFill>
              </a:rPr>
              <a:t>3</a:t>
            </a:r>
            <a:r>
              <a:rPr lang="en-US" sz="4000" b="1" dirty="0">
                <a:solidFill>
                  <a:srgbClr val="FF0000"/>
                </a:solidFill>
              </a:rPr>
              <a:t>He (n) Target Single-Spin Asymmetry in SIDIS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481264" y="1170011"/>
          <a:ext cx="24812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20" name="Equation" r:id="rId3" imgW="1244520" imgH="241200" progId="Equation.3">
                  <p:embed/>
                </p:oleObj>
              </mc:Choice>
              <mc:Fallback>
                <p:oleObj name="Equation" r:id="rId3" imgW="124452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4" y="1170011"/>
                        <a:ext cx="2481262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Box 18"/>
          <p:cNvSpPr txBox="1">
            <a:spLocks noChangeArrowheads="1"/>
          </p:cNvSpPr>
          <p:nvPr/>
        </p:nvSpPr>
        <p:spPr bwMode="auto">
          <a:xfrm>
            <a:off x="6503924" y="4859580"/>
            <a:ext cx="3041650" cy="101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46" tIns="45474" rIns="90946" bIns="45474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neutron  </a:t>
            </a:r>
            <a:r>
              <a:rPr lang="en-US" sz="2000" i="0" dirty="0" err="1">
                <a:solidFill>
                  <a:srgbClr val="000000"/>
                </a:solidFill>
                <a:latin typeface="Constantia" pitchFamily="18" charset="0"/>
              </a:rPr>
              <a:t>Sivers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SSA: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negative for π</a:t>
            </a:r>
            <a:r>
              <a:rPr lang="en-US" sz="2000" i="0" baseline="30000" dirty="0">
                <a:solidFill>
                  <a:srgbClr val="000000"/>
                </a:solidFill>
                <a:latin typeface="Constantia" pitchFamily="18" charset="0"/>
              </a:rPr>
              <a:t>+,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Agree with Torino Fit   </a:t>
            </a:r>
          </a:p>
        </p:txBody>
      </p:sp>
      <p:sp>
        <p:nvSpPr>
          <p:cNvPr id="3078" name="TextBox 19"/>
          <p:cNvSpPr txBox="1">
            <a:spLocks noChangeArrowheads="1"/>
          </p:cNvSpPr>
          <p:nvPr/>
        </p:nvSpPr>
        <p:spPr bwMode="auto">
          <a:xfrm>
            <a:off x="6488132" y="1700166"/>
            <a:ext cx="3570287" cy="70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46" tIns="45474" rIns="90946" bIns="45474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neutron Collins SSA small 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Non-zero at highest x for </a:t>
            </a:r>
            <a:r>
              <a:rPr lang="en-US" sz="2000" i="0" dirty="0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+</a:t>
            </a:r>
          </a:p>
        </p:txBody>
      </p:sp>
      <p:sp>
        <p:nvSpPr>
          <p:cNvPr id="3079" name="TextBox 21"/>
          <p:cNvSpPr txBox="1">
            <a:spLocks noChangeArrowheads="1"/>
          </p:cNvSpPr>
          <p:nvPr/>
        </p:nvSpPr>
        <p:spPr bwMode="auto">
          <a:xfrm>
            <a:off x="1241460" y="6037558"/>
            <a:ext cx="7124700" cy="64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46" tIns="45474" rIns="90946" bIns="45474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i="0">
                <a:solidFill>
                  <a:srgbClr val="0606BA"/>
                </a:solidFill>
                <a:latin typeface="Constantia" pitchFamily="18" charset="0"/>
              </a:rPr>
              <a:t>Blue band</a:t>
            </a:r>
            <a:r>
              <a:rPr lang="en-US" sz="1800" b="0" i="0">
                <a:solidFill>
                  <a:srgbClr val="000000"/>
                </a:solidFill>
                <a:latin typeface="Constantia" pitchFamily="18" charset="0"/>
              </a:rPr>
              <a:t>: model (fitting) uncertainties </a:t>
            </a:r>
          </a:p>
          <a:p>
            <a:pPr eaLnBrk="1" hangingPunct="1"/>
            <a:r>
              <a:rPr lang="en-US" sz="1800" i="0">
                <a:solidFill>
                  <a:srgbClr val="FF0000"/>
                </a:solidFill>
                <a:latin typeface="Constantia" pitchFamily="18" charset="0"/>
              </a:rPr>
              <a:t>Red band</a:t>
            </a:r>
            <a:r>
              <a:rPr lang="en-US" sz="1800" b="0" i="0">
                <a:solidFill>
                  <a:srgbClr val="000000"/>
                </a:solidFill>
                <a:latin typeface="Constantia" pitchFamily="18" charset="0"/>
              </a:rPr>
              <a:t>: other systematic uncertainties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4045" y="660437"/>
            <a:ext cx="6683096" cy="400039"/>
          </a:xfrm>
          <a:prstGeom prst="rect">
            <a:avLst/>
          </a:prstGeom>
        </p:spPr>
        <p:txBody>
          <a:bodyPr wrap="none" lIns="91369" tIns="45685" rIns="91369" bIns="45685">
            <a:spAutoFit/>
          </a:bodyPr>
          <a:lstStyle/>
          <a:p>
            <a:pPr defTabSz="9136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 E06-010 collaboration,  X. </a:t>
            </a:r>
            <a:r>
              <a:rPr lang="en-US" sz="2000" b="0" i="0" kern="0" dirty="0" err="1">
                <a:solidFill>
                  <a:srgbClr val="04617B"/>
                </a:solidFill>
              </a:rPr>
              <a:t>Qian</a:t>
            </a:r>
            <a:r>
              <a:rPr lang="en-US" sz="2000" b="0" i="0" kern="0" dirty="0">
                <a:solidFill>
                  <a:srgbClr val="04617B"/>
                </a:solidFill>
              </a:rPr>
              <a:t> at al., </a:t>
            </a:r>
            <a:r>
              <a:rPr lang="en-US" sz="2000" i="0" kern="0" dirty="0">
                <a:solidFill>
                  <a:srgbClr val="C00000"/>
                </a:solidFill>
              </a:rPr>
              <a:t>PRL 107:072003(2011)</a:t>
            </a:r>
          </a:p>
        </p:txBody>
      </p:sp>
      <p:pic>
        <p:nvPicPr>
          <p:cNvPr id="9" name="Picture 8" descr="muldtab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1188" y="2958004"/>
            <a:ext cx="241506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520171" y="3988683"/>
            <a:ext cx="409903" cy="236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9" tIns="45685" rIns="91369" bIns="45685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734114" y="4035975"/>
            <a:ext cx="378373" cy="2522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9" tIns="45685" rIns="91369" bIns="45685"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511160" y="4272483"/>
            <a:ext cx="1024758" cy="44143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42690" y="2932391"/>
            <a:ext cx="2159876" cy="115088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199"/>
            <a:ext cx="6419850" cy="433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52298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Oval 1"/>
          <p:cNvSpPr>
            <a:spLocks/>
          </p:cNvSpPr>
          <p:nvPr/>
        </p:nvSpPr>
        <p:spPr bwMode="auto">
          <a:xfrm rot="-9247130">
            <a:off x="-842963" y="-692150"/>
            <a:ext cx="6284913" cy="5257800"/>
          </a:xfrm>
          <a:prstGeom prst="ellipse">
            <a:avLst/>
          </a:prstGeom>
          <a:gradFill rotWithShape="0">
            <a:gsLst>
              <a:gs pos="0">
                <a:srgbClr val="666666">
                  <a:alpha val="59998"/>
                </a:srgbClr>
              </a:gs>
              <a:gs pos="100000">
                <a:srgbClr val="FFFFFF">
                  <a:alpha val="59998"/>
                </a:srgbClr>
              </a:gs>
            </a:gsLst>
            <a:lin ang="174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187" name="Oval 2"/>
          <p:cNvSpPr>
            <a:spLocks/>
          </p:cNvSpPr>
          <p:nvPr/>
        </p:nvSpPr>
        <p:spPr bwMode="auto">
          <a:xfrm rot="1287425">
            <a:off x="3997325" y="2495550"/>
            <a:ext cx="6670675" cy="5259388"/>
          </a:xfrm>
          <a:prstGeom prst="ellipse">
            <a:avLst/>
          </a:prstGeom>
          <a:gradFill rotWithShape="0">
            <a:gsLst>
              <a:gs pos="0">
                <a:srgbClr val="FFFFFF">
                  <a:alpha val="59998"/>
                </a:srgbClr>
              </a:gs>
              <a:gs pos="100000">
                <a:srgbClr val="FF0000">
                  <a:alpha val="59998"/>
                </a:srgbClr>
              </a:gs>
            </a:gsLst>
            <a:lin ang="312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grpSp>
        <p:nvGrpSpPr>
          <p:cNvPr id="477188" name="Group 14"/>
          <p:cNvGrpSpPr>
            <a:grpSpLocks/>
          </p:cNvGrpSpPr>
          <p:nvPr/>
        </p:nvGrpSpPr>
        <p:grpSpPr bwMode="auto">
          <a:xfrm>
            <a:off x="4414838" y="3074988"/>
            <a:ext cx="1328737" cy="1127125"/>
            <a:chOff x="0" y="0"/>
            <a:chExt cx="1082" cy="1009"/>
          </a:xfrm>
        </p:grpSpPr>
        <p:sp>
          <p:nvSpPr>
            <p:cNvPr id="477240" name="Oval 3"/>
            <p:cNvSpPr>
              <a:spLocks/>
            </p:cNvSpPr>
            <p:nvPr/>
          </p:nvSpPr>
          <p:spPr bwMode="auto">
            <a:xfrm>
              <a:off x="416" y="0"/>
              <a:ext cx="463" cy="462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1" name="Oval 4"/>
            <p:cNvSpPr>
              <a:spLocks/>
            </p:cNvSpPr>
            <p:nvPr/>
          </p:nvSpPr>
          <p:spPr bwMode="auto">
            <a:xfrm>
              <a:off x="0" y="175"/>
              <a:ext cx="462" cy="463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2" name="Oval 5"/>
            <p:cNvSpPr>
              <a:spLocks/>
            </p:cNvSpPr>
            <p:nvPr/>
          </p:nvSpPr>
          <p:spPr bwMode="auto">
            <a:xfrm>
              <a:off x="175" y="546"/>
              <a:ext cx="463" cy="463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3" name="Oval 6"/>
            <p:cNvSpPr>
              <a:spLocks/>
            </p:cNvSpPr>
            <p:nvPr/>
          </p:nvSpPr>
          <p:spPr bwMode="auto">
            <a:xfrm>
              <a:off x="620" y="351"/>
              <a:ext cx="462" cy="463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4" name="Oval 7"/>
            <p:cNvSpPr>
              <a:spLocks/>
            </p:cNvSpPr>
            <p:nvPr/>
          </p:nvSpPr>
          <p:spPr bwMode="auto">
            <a:xfrm>
              <a:off x="157" y="37"/>
              <a:ext cx="463" cy="462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5" name="Oval 8"/>
            <p:cNvSpPr>
              <a:spLocks/>
            </p:cNvSpPr>
            <p:nvPr/>
          </p:nvSpPr>
          <p:spPr bwMode="auto">
            <a:xfrm>
              <a:off x="277" y="148"/>
              <a:ext cx="463" cy="462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6" name="Oval 9"/>
            <p:cNvSpPr>
              <a:spLocks/>
            </p:cNvSpPr>
            <p:nvPr/>
          </p:nvSpPr>
          <p:spPr bwMode="auto">
            <a:xfrm>
              <a:off x="555" y="148"/>
              <a:ext cx="462" cy="462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7" name="Oval 10"/>
            <p:cNvSpPr>
              <a:spLocks/>
            </p:cNvSpPr>
            <p:nvPr/>
          </p:nvSpPr>
          <p:spPr bwMode="auto">
            <a:xfrm>
              <a:off x="55" y="416"/>
              <a:ext cx="463" cy="463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8" name="Oval 11"/>
            <p:cNvSpPr>
              <a:spLocks/>
            </p:cNvSpPr>
            <p:nvPr/>
          </p:nvSpPr>
          <p:spPr bwMode="auto">
            <a:xfrm>
              <a:off x="444" y="157"/>
              <a:ext cx="462" cy="463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49" name="Oval 12"/>
            <p:cNvSpPr>
              <a:spLocks/>
            </p:cNvSpPr>
            <p:nvPr/>
          </p:nvSpPr>
          <p:spPr bwMode="auto">
            <a:xfrm>
              <a:off x="360" y="546"/>
              <a:ext cx="463" cy="463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50" name="Oval 13"/>
            <p:cNvSpPr>
              <a:spLocks/>
            </p:cNvSpPr>
            <p:nvPr/>
          </p:nvSpPr>
          <p:spPr bwMode="auto">
            <a:xfrm>
              <a:off x="499" y="444"/>
              <a:ext cx="463" cy="463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77189" name="Group 26"/>
          <p:cNvGrpSpPr>
            <a:grpSpLocks/>
          </p:cNvGrpSpPr>
          <p:nvPr/>
        </p:nvGrpSpPr>
        <p:grpSpPr bwMode="auto">
          <a:xfrm>
            <a:off x="2725738" y="2132013"/>
            <a:ext cx="201612" cy="166687"/>
            <a:chOff x="0" y="0"/>
            <a:chExt cx="163" cy="149"/>
          </a:xfrm>
        </p:grpSpPr>
        <p:sp>
          <p:nvSpPr>
            <p:cNvPr id="477229" name="Oval 15"/>
            <p:cNvSpPr>
              <a:spLocks/>
            </p:cNvSpPr>
            <p:nvPr/>
          </p:nvSpPr>
          <p:spPr bwMode="auto">
            <a:xfrm>
              <a:off x="62" y="0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0" name="Oval 16"/>
            <p:cNvSpPr>
              <a:spLocks/>
            </p:cNvSpPr>
            <p:nvPr/>
          </p:nvSpPr>
          <p:spPr bwMode="auto">
            <a:xfrm>
              <a:off x="0" y="26"/>
              <a:ext cx="69" cy="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1" name="Oval 17"/>
            <p:cNvSpPr>
              <a:spLocks/>
            </p:cNvSpPr>
            <p:nvPr/>
          </p:nvSpPr>
          <p:spPr bwMode="auto">
            <a:xfrm>
              <a:off x="26" y="81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2" name="Oval 18"/>
            <p:cNvSpPr>
              <a:spLocks/>
            </p:cNvSpPr>
            <p:nvPr/>
          </p:nvSpPr>
          <p:spPr bwMode="auto">
            <a:xfrm>
              <a:off x="93" y="52"/>
              <a:ext cx="70" cy="6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3" name="Oval 19"/>
            <p:cNvSpPr>
              <a:spLocks/>
            </p:cNvSpPr>
            <p:nvPr/>
          </p:nvSpPr>
          <p:spPr bwMode="auto">
            <a:xfrm>
              <a:off x="23" y="5"/>
              <a:ext cx="70" cy="6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4" name="Oval 20"/>
            <p:cNvSpPr>
              <a:spLocks/>
            </p:cNvSpPr>
            <p:nvPr/>
          </p:nvSpPr>
          <p:spPr bwMode="auto">
            <a:xfrm>
              <a:off x="41" y="22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5" name="Oval 21"/>
            <p:cNvSpPr>
              <a:spLocks/>
            </p:cNvSpPr>
            <p:nvPr/>
          </p:nvSpPr>
          <p:spPr bwMode="auto">
            <a:xfrm>
              <a:off x="83" y="22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6" name="Oval 22"/>
            <p:cNvSpPr>
              <a:spLocks/>
            </p:cNvSpPr>
            <p:nvPr/>
          </p:nvSpPr>
          <p:spPr bwMode="auto">
            <a:xfrm>
              <a:off x="8" y="61"/>
              <a:ext cx="70" cy="69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7" name="Oval 23"/>
            <p:cNvSpPr>
              <a:spLocks/>
            </p:cNvSpPr>
            <p:nvPr/>
          </p:nvSpPr>
          <p:spPr bwMode="auto">
            <a:xfrm>
              <a:off x="67" y="23"/>
              <a:ext cx="69" cy="6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8" name="Oval 24"/>
            <p:cNvSpPr>
              <a:spLocks/>
            </p:cNvSpPr>
            <p:nvPr/>
          </p:nvSpPr>
          <p:spPr bwMode="auto">
            <a:xfrm>
              <a:off x="54" y="81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210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7239" name="Oval 25"/>
            <p:cNvSpPr>
              <a:spLocks/>
            </p:cNvSpPr>
            <p:nvPr/>
          </p:nvSpPr>
          <p:spPr bwMode="auto">
            <a:xfrm>
              <a:off x="75" y="66"/>
              <a:ext cx="70" cy="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210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77190" name="AutoShape 27"/>
          <p:cNvSpPr>
            <a:spLocks/>
          </p:cNvSpPr>
          <p:nvPr/>
        </p:nvSpPr>
        <p:spPr bwMode="auto">
          <a:xfrm rot="1173918">
            <a:off x="2411413" y="1268413"/>
            <a:ext cx="836612" cy="1901825"/>
          </a:xfrm>
          <a:custGeom>
            <a:avLst/>
            <a:gdLst>
              <a:gd name="T0" fmla="*/ 2147483647 w 19673"/>
              <a:gd name="T1" fmla="*/ 2147483647 h 19678"/>
              <a:gd name="T2" fmla="*/ 2147483647 w 19673"/>
              <a:gd name="T3" fmla="*/ 2147483647 h 19678"/>
              <a:gd name="T4" fmla="*/ 2147483647 w 19673"/>
              <a:gd name="T5" fmla="*/ 2147483647 h 19678"/>
              <a:gd name="T6" fmla="*/ 2147483647 w 19673"/>
              <a:gd name="T7" fmla="*/ 2147483647 h 19678"/>
              <a:gd name="T8" fmla="*/ 2147483647 w 19673"/>
              <a:gd name="T9" fmla="*/ 2147483647 h 19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3"/>
              <a:gd name="T16" fmla="*/ 0 h 19678"/>
              <a:gd name="T17" fmla="*/ 19673 w 19673"/>
              <a:gd name="T18" fmla="*/ 19678 h 19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3" h="19678">
                <a:moveTo>
                  <a:pt x="16795" y="2884"/>
                </a:moveTo>
                <a:cubicBezTo>
                  <a:pt x="20640" y="6727"/>
                  <a:pt x="20646" y="12957"/>
                  <a:pt x="16808" y="16798"/>
                </a:cubicBezTo>
                <a:cubicBezTo>
                  <a:pt x="12971" y="20640"/>
                  <a:pt x="6742" y="20639"/>
                  <a:pt x="2897" y="16796"/>
                </a:cubicBezTo>
                <a:cubicBezTo>
                  <a:pt x="-948" y="12953"/>
                  <a:pt x="-954" y="6723"/>
                  <a:pt x="2884" y="2882"/>
                </a:cubicBezTo>
                <a:cubicBezTo>
                  <a:pt x="6721" y="-960"/>
                  <a:pt x="12949" y="-959"/>
                  <a:pt x="16795" y="2884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191" name="AutoShape 28"/>
          <p:cNvSpPr>
            <a:spLocks/>
          </p:cNvSpPr>
          <p:nvPr/>
        </p:nvSpPr>
        <p:spPr bwMode="auto">
          <a:xfrm rot="-2377914">
            <a:off x="2414588" y="1220788"/>
            <a:ext cx="835025" cy="1901825"/>
          </a:xfrm>
          <a:custGeom>
            <a:avLst/>
            <a:gdLst>
              <a:gd name="T0" fmla="*/ 2147483647 w 19670"/>
              <a:gd name="T1" fmla="*/ 2147483647 h 19677"/>
              <a:gd name="T2" fmla="*/ 2147483647 w 19670"/>
              <a:gd name="T3" fmla="*/ 2147483647 h 19677"/>
              <a:gd name="T4" fmla="*/ 2147483647 w 19670"/>
              <a:gd name="T5" fmla="*/ 2147483647 h 19677"/>
              <a:gd name="T6" fmla="*/ 2147483647 w 19670"/>
              <a:gd name="T7" fmla="*/ 2147483647 h 19677"/>
              <a:gd name="T8" fmla="*/ 2147483647 w 19670"/>
              <a:gd name="T9" fmla="*/ 2147483647 h 196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0"/>
              <a:gd name="T16" fmla="*/ 0 h 19677"/>
              <a:gd name="T17" fmla="*/ 19670 w 19670"/>
              <a:gd name="T18" fmla="*/ 19677 h 196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0" h="19677">
                <a:moveTo>
                  <a:pt x="16785" y="2877"/>
                </a:moveTo>
                <a:cubicBezTo>
                  <a:pt x="20620" y="6719"/>
                  <a:pt x="20610" y="12948"/>
                  <a:pt x="16764" y="16791"/>
                </a:cubicBezTo>
                <a:cubicBezTo>
                  <a:pt x="12917" y="20634"/>
                  <a:pt x="6690" y="20636"/>
                  <a:pt x="2855" y="16795"/>
                </a:cubicBezTo>
                <a:cubicBezTo>
                  <a:pt x="-980" y="12953"/>
                  <a:pt x="-970" y="6724"/>
                  <a:pt x="2876" y="2881"/>
                </a:cubicBezTo>
                <a:cubicBezTo>
                  <a:pt x="6723" y="-962"/>
                  <a:pt x="12950" y="-964"/>
                  <a:pt x="16785" y="2877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192" name="AutoShape 29"/>
          <p:cNvSpPr>
            <a:spLocks/>
          </p:cNvSpPr>
          <p:nvPr/>
        </p:nvSpPr>
        <p:spPr bwMode="auto">
          <a:xfrm rot="-6435645">
            <a:off x="2451101" y="1179512"/>
            <a:ext cx="760412" cy="2081213"/>
          </a:xfrm>
          <a:custGeom>
            <a:avLst/>
            <a:gdLst>
              <a:gd name="T0" fmla="*/ 2147483647 w 19674"/>
              <a:gd name="T1" fmla="*/ 2147483647 h 19678"/>
              <a:gd name="T2" fmla="*/ 2147483647 w 19674"/>
              <a:gd name="T3" fmla="*/ 2147483647 h 19678"/>
              <a:gd name="T4" fmla="*/ 2147483647 w 19674"/>
              <a:gd name="T5" fmla="*/ 2147483647 h 19678"/>
              <a:gd name="T6" fmla="*/ 2147483647 w 19674"/>
              <a:gd name="T7" fmla="*/ 2147483647 h 19678"/>
              <a:gd name="T8" fmla="*/ 2147483647 w 19674"/>
              <a:gd name="T9" fmla="*/ 2147483647 h 19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4"/>
              <a:gd name="T16" fmla="*/ 0 h 19678"/>
              <a:gd name="T17" fmla="*/ 19674 w 19674"/>
              <a:gd name="T18" fmla="*/ 19678 h 19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4" h="19678">
                <a:moveTo>
                  <a:pt x="16796" y="2884"/>
                </a:moveTo>
                <a:cubicBezTo>
                  <a:pt x="20641" y="6727"/>
                  <a:pt x="20646" y="12956"/>
                  <a:pt x="16808" y="16798"/>
                </a:cubicBezTo>
                <a:cubicBezTo>
                  <a:pt x="12970" y="20640"/>
                  <a:pt x="6741" y="20639"/>
                  <a:pt x="2896" y="16796"/>
                </a:cubicBezTo>
                <a:cubicBezTo>
                  <a:pt x="-949" y="12953"/>
                  <a:pt x="-954" y="6724"/>
                  <a:pt x="2884" y="2882"/>
                </a:cubicBezTo>
                <a:cubicBezTo>
                  <a:pt x="6722" y="-960"/>
                  <a:pt x="12951" y="-959"/>
                  <a:pt x="16796" y="2884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193" name="AutoShape 30"/>
          <p:cNvSpPr>
            <a:spLocks/>
          </p:cNvSpPr>
          <p:nvPr/>
        </p:nvSpPr>
        <p:spPr bwMode="auto">
          <a:xfrm rot="-4457116">
            <a:off x="2448719" y="1118394"/>
            <a:ext cx="760412" cy="2089150"/>
          </a:xfrm>
          <a:custGeom>
            <a:avLst/>
            <a:gdLst>
              <a:gd name="T0" fmla="*/ 2147483647 w 19674"/>
              <a:gd name="T1" fmla="*/ 2147483647 h 19678"/>
              <a:gd name="T2" fmla="*/ 2147483647 w 19674"/>
              <a:gd name="T3" fmla="*/ 2147483647 h 19678"/>
              <a:gd name="T4" fmla="*/ 2147483647 w 19674"/>
              <a:gd name="T5" fmla="*/ 2147483647 h 19678"/>
              <a:gd name="T6" fmla="*/ 2147483647 w 19674"/>
              <a:gd name="T7" fmla="*/ 2147483647 h 19678"/>
              <a:gd name="T8" fmla="*/ 2147483647 w 19674"/>
              <a:gd name="T9" fmla="*/ 2147483647 h 19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4"/>
              <a:gd name="T16" fmla="*/ 0 h 19678"/>
              <a:gd name="T17" fmla="*/ 19674 w 19674"/>
              <a:gd name="T18" fmla="*/ 19678 h 19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4" h="19678">
                <a:moveTo>
                  <a:pt x="16790" y="2880"/>
                </a:moveTo>
                <a:cubicBezTo>
                  <a:pt x="20629" y="6722"/>
                  <a:pt x="20624" y="12951"/>
                  <a:pt x="16779" y="16794"/>
                </a:cubicBezTo>
                <a:cubicBezTo>
                  <a:pt x="12935" y="20637"/>
                  <a:pt x="6706" y="20638"/>
                  <a:pt x="2868" y="16796"/>
                </a:cubicBezTo>
                <a:cubicBezTo>
                  <a:pt x="-971" y="12954"/>
                  <a:pt x="-966" y="6725"/>
                  <a:pt x="2879" y="2882"/>
                </a:cubicBezTo>
                <a:cubicBezTo>
                  <a:pt x="6723" y="-961"/>
                  <a:pt x="12952" y="-962"/>
                  <a:pt x="16790" y="2880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194" name="AutoShape 31"/>
          <p:cNvSpPr>
            <a:spLocks/>
          </p:cNvSpPr>
          <p:nvPr/>
        </p:nvSpPr>
        <p:spPr bwMode="auto">
          <a:xfrm rot="-8209109">
            <a:off x="2414588" y="1273175"/>
            <a:ext cx="838200" cy="1901825"/>
          </a:xfrm>
          <a:custGeom>
            <a:avLst/>
            <a:gdLst>
              <a:gd name="T0" fmla="*/ 2147483647 w 19670"/>
              <a:gd name="T1" fmla="*/ 2147483647 h 19677"/>
              <a:gd name="T2" fmla="*/ 2147483647 w 19670"/>
              <a:gd name="T3" fmla="*/ 2147483647 h 19677"/>
              <a:gd name="T4" fmla="*/ 2147483647 w 19670"/>
              <a:gd name="T5" fmla="*/ 2147483647 h 19677"/>
              <a:gd name="T6" fmla="*/ 2147483647 w 19670"/>
              <a:gd name="T7" fmla="*/ 2147483647 h 19677"/>
              <a:gd name="T8" fmla="*/ 2147483647 w 19670"/>
              <a:gd name="T9" fmla="*/ 2147483647 h 196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0"/>
              <a:gd name="T16" fmla="*/ 0 h 19677"/>
              <a:gd name="T17" fmla="*/ 19670 w 19670"/>
              <a:gd name="T18" fmla="*/ 19677 h 196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0" h="19677">
                <a:moveTo>
                  <a:pt x="16793" y="2886"/>
                </a:moveTo>
                <a:cubicBezTo>
                  <a:pt x="20640" y="6729"/>
                  <a:pt x="20650" y="12958"/>
                  <a:pt x="16815" y="16800"/>
                </a:cubicBezTo>
                <a:cubicBezTo>
                  <a:pt x="12980" y="20641"/>
                  <a:pt x="6753" y="20639"/>
                  <a:pt x="2906" y="16796"/>
                </a:cubicBezTo>
                <a:cubicBezTo>
                  <a:pt x="-940" y="12953"/>
                  <a:pt x="-950" y="6724"/>
                  <a:pt x="2885" y="2882"/>
                </a:cubicBezTo>
                <a:cubicBezTo>
                  <a:pt x="6720" y="-959"/>
                  <a:pt x="12947" y="-957"/>
                  <a:pt x="16793" y="2886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195" name="Oval 32"/>
          <p:cNvSpPr>
            <a:spLocks/>
          </p:cNvSpPr>
          <p:nvPr/>
        </p:nvSpPr>
        <p:spPr bwMode="auto">
          <a:xfrm>
            <a:off x="3779838" y="1881188"/>
            <a:ext cx="82550" cy="762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196" name="Oval 33"/>
          <p:cNvSpPr>
            <a:spLocks/>
          </p:cNvSpPr>
          <p:nvPr/>
        </p:nvSpPr>
        <p:spPr bwMode="auto">
          <a:xfrm>
            <a:off x="3252788" y="2573338"/>
            <a:ext cx="82550" cy="762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197" name="Oval 34"/>
          <p:cNvSpPr>
            <a:spLocks/>
          </p:cNvSpPr>
          <p:nvPr/>
        </p:nvSpPr>
        <p:spPr bwMode="auto">
          <a:xfrm>
            <a:off x="2365375" y="3030538"/>
            <a:ext cx="84138" cy="762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198" name="Oval 35"/>
          <p:cNvSpPr>
            <a:spLocks/>
          </p:cNvSpPr>
          <p:nvPr/>
        </p:nvSpPr>
        <p:spPr bwMode="auto">
          <a:xfrm>
            <a:off x="2106613" y="2398713"/>
            <a:ext cx="84137" cy="762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199" name="Oval 36"/>
          <p:cNvSpPr>
            <a:spLocks/>
          </p:cNvSpPr>
          <p:nvPr/>
        </p:nvSpPr>
        <p:spPr bwMode="auto">
          <a:xfrm>
            <a:off x="2449513" y="1393825"/>
            <a:ext cx="84137" cy="762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00" name="Oval 37"/>
          <p:cNvSpPr>
            <a:spLocks/>
          </p:cNvSpPr>
          <p:nvPr/>
        </p:nvSpPr>
        <p:spPr bwMode="auto">
          <a:xfrm>
            <a:off x="6070600" y="4254500"/>
            <a:ext cx="901700" cy="822325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FFFF"/>
              </a:gs>
            </a:gsLst>
            <a:lin ang="210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01" name="Line 38"/>
          <p:cNvSpPr>
            <a:spLocks noChangeShapeType="1"/>
          </p:cNvSpPr>
          <p:nvPr/>
        </p:nvSpPr>
        <p:spPr bwMode="auto">
          <a:xfrm>
            <a:off x="2792413" y="2284413"/>
            <a:ext cx="1903412" cy="18383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02" name="Line 39"/>
          <p:cNvSpPr>
            <a:spLocks noChangeShapeType="1"/>
          </p:cNvSpPr>
          <p:nvPr/>
        </p:nvSpPr>
        <p:spPr bwMode="auto">
          <a:xfrm>
            <a:off x="2870200" y="2160588"/>
            <a:ext cx="2452688" cy="9239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03" name="Line 40"/>
          <p:cNvSpPr>
            <a:spLocks noChangeShapeType="1"/>
          </p:cNvSpPr>
          <p:nvPr/>
        </p:nvSpPr>
        <p:spPr bwMode="auto">
          <a:xfrm>
            <a:off x="3854450" y="1911350"/>
            <a:ext cx="4391025" cy="11969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04" name="Line 41"/>
          <p:cNvSpPr>
            <a:spLocks noChangeShapeType="1"/>
          </p:cNvSpPr>
          <p:nvPr/>
        </p:nvSpPr>
        <p:spPr bwMode="auto">
          <a:xfrm>
            <a:off x="3795713" y="1941513"/>
            <a:ext cx="4265612" cy="15097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77205" name="Oval 42"/>
          <p:cNvSpPr>
            <a:spLocks/>
          </p:cNvSpPr>
          <p:nvPr/>
        </p:nvSpPr>
        <p:spPr bwMode="auto">
          <a:xfrm>
            <a:off x="7969250" y="3098800"/>
            <a:ext cx="417513" cy="381000"/>
          </a:xfrm>
          <a:prstGeom prst="ellipse">
            <a:avLst/>
          </a:prstGeom>
          <a:gradFill rotWithShape="0">
            <a:gsLst>
              <a:gs pos="0">
                <a:srgbClr val="FF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06" name="Line 43"/>
          <p:cNvSpPr>
            <a:spLocks noChangeShapeType="1"/>
          </p:cNvSpPr>
          <p:nvPr/>
        </p:nvSpPr>
        <p:spPr bwMode="auto">
          <a:xfrm>
            <a:off x="5497513" y="3635375"/>
            <a:ext cx="1244600" cy="6667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07" name="Line 44"/>
          <p:cNvSpPr>
            <a:spLocks noChangeShapeType="1"/>
          </p:cNvSpPr>
          <p:nvPr/>
        </p:nvSpPr>
        <p:spPr bwMode="auto">
          <a:xfrm>
            <a:off x="5133975" y="4035425"/>
            <a:ext cx="1068388" cy="92233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08" name="Oval 45"/>
          <p:cNvSpPr>
            <a:spLocks/>
          </p:cNvSpPr>
          <p:nvPr/>
        </p:nvSpPr>
        <p:spPr bwMode="auto">
          <a:xfrm>
            <a:off x="6597650" y="4711700"/>
            <a:ext cx="133350" cy="122238"/>
          </a:xfrm>
          <a:prstGeom prst="ellipse">
            <a:avLst/>
          </a:prstGeom>
          <a:gradFill rotWithShape="0">
            <a:gsLst>
              <a:gs pos="0">
                <a:srgbClr val="0000FF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09" name="Oval 46"/>
          <p:cNvSpPr>
            <a:spLocks/>
          </p:cNvSpPr>
          <p:nvPr/>
        </p:nvSpPr>
        <p:spPr bwMode="auto">
          <a:xfrm>
            <a:off x="6288088" y="4635500"/>
            <a:ext cx="133350" cy="122238"/>
          </a:xfrm>
          <a:prstGeom prst="ellipse">
            <a:avLst/>
          </a:prstGeom>
          <a:gradFill rotWithShape="0">
            <a:gsLst>
              <a:gs pos="0">
                <a:srgbClr val="008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10" name="Oval 47"/>
          <p:cNvSpPr>
            <a:spLocks/>
          </p:cNvSpPr>
          <p:nvPr/>
        </p:nvSpPr>
        <p:spPr bwMode="auto">
          <a:xfrm>
            <a:off x="6546850" y="4430713"/>
            <a:ext cx="133350" cy="12065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11" name="Oval 48"/>
          <p:cNvSpPr>
            <a:spLocks/>
          </p:cNvSpPr>
          <p:nvPr/>
        </p:nvSpPr>
        <p:spPr bwMode="auto">
          <a:xfrm>
            <a:off x="7340600" y="5130800"/>
            <a:ext cx="419100" cy="379413"/>
          </a:xfrm>
          <a:prstGeom prst="ellipse">
            <a:avLst/>
          </a:prstGeom>
          <a:gradFill rotWithShape="0">
            <a:gsLst>
              <a:gs pos="0">
                <a:srgbClr val="0000FF"/>
              </a:gs>
              <a:gs pos="100000">
                <a:srgbClr val="FFFFFF"/>
              </a:gs>
            </a:gsLst>
            <a:lin ang="210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12" name="Line 49"/>
          <p:cNvSpPr>
            <a:spLocks noChangeShapeType="1"/>
          </p:cNvSpPr>
          <p:nvPr/>
        </p:nvSpPr>
        <p:spPr bwMode="auto">
          <a:xfrm>
            <a:off x="6680200" y="4711700"/>
            <a:ext cx="990600" cy="4540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13" name="Line 50"/>
          <p:cNvSpPr>
            <a:spLocks noChangeShapeType="1"/>
          </p:cNvSpPr>
          <p:nvPr/>
        </p:nvSpPr>
        <p:spPr bwMode="auto">
          <a:xfrm>
            <a:off x="6619875" y="4816475"/>
            <a:ext cx="801688" cy="655638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14" name="Line 51"/>
          <p:cNvSpPr>
            <a:spLocks noChangeShapeType="1"/>
          </p:cNvSpPr>
          <p:nvPr/>
        </p:nvSpPr>
        <p:spPr bwMode="auto">
          <a:xfrm rot="10800000">
            <a:off x="1825625" y="3151188"/>
            <a:ext cx="5062538" cy="3321050"/>
          </a:xfrm>
          <a:prstGeom prst="line">
            <a:avLst/>
          </a:prstGeom>
          <a:noFill/>
          <a:ln w="38100">
            <a:solidFill>
              <a:srgbClr val="666666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77215" name="Rectangle 52"/>
          <p:cNvSpPr>
            <a:spLocks/>
          </p:cNvSpPr>
          <p:nvPr/>
        </p:nvSpPr>
        <p:spPr bwMode="auto">
          <a:xfrm>
            <a:off x="1303338" y="3441700"/>
            <a:ext cx="982662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~10</a:t>
            </a:r>
            <a:r>
              <a:rPr lang="en-US" altLang="en-US" sz="1800" baseline="320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-10</a:t>
            </a:r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 m</a:t>
            </a:r>
          </a:p>
        </p:txBody>
      </p:sp>
      <p:sp>
        <p:nvSpPr>
          <p:cNvPr id="477216" name="Rectangle 53"/>
          <p:cNvSpPr>
            <a:spLocks/>
          </p:cNvSpPr>
          <p:nvPr/>
        </p:nvSpPr>
        <p:spPr bwMode="auto">
          <a:xfrm>
            <a:off x="3251200" y="4729163"/>
            <a:ext cx="97313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~10</a:t>
            </a:r>
            <a:r>
              <a:rPr lang="en-US" altLang="en-US" sz="1800" baseline="320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-14</a:t>
            </a:r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 m</a:t>
            </a:r>
          </a:p>
        </p:txBody>
      </p:sp>
      <p:sp>
        <p:nvSpPr>
          <p:cNvPr id="477217" name="Rectangle 54"/>
          <p:cNvSpPr>
            <a:spLocks/>
          </p:cNvSpPr>
          <p:nvPr/>
        </p:nvSpPr>
        <p:spPr bwMode="auto">
          <a:xfrm>
            <a:off x="4827588" y="5748338"/>
            <a:ext cx="9826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~10</a:t>
            </a:r>
            <a:r>
              <a:rPr lang="en-US" altLang="en-US" sz="1800" baseline="320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-15</a:t>
            </a:r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 m</a:t>
            </a:r>
          </a:p>
        </p:txBody>
      </p:sp>
      <p:pic>
        <p:nvPicPr>
          <p:cNvPr id="477218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31750"/>
            <a:ext cx="168116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7219" name="Rectangle 56"/>
          <p:cNvSpPr>
            <a:spLocks/>
          </p:cNvSpPr>
          <p:nvPr/>
        </p:nvSpPr>
        <p:spPr bwMode="auto">
          <a:xfrm>
            <a:off x="1154113" y="26988"/>
            <a:ext cx="584200" cy="668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20" name="Rectangle 58"/>
          <p:cNvSpPr>
            <a:spLocks/>
          </p:cNvSpPr>
          <p:nvPr/>
        </p:nvSpPr>
        <p:spPr bwMode="auto">
          <a:xfrm>
            <a:off x="1306513" y="3687763"/>
            <a:ext cx="9826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~keV</a:t>
            </a:r>
          </a:p>
        </p:txBody>
      </p:sp>
      <p:sp>
        <p:nvSpPr>
          <p:cNvPr id="477221" name="Rectangle 59"/>
          <p:cNvSpPr>
            <a:spLocks/>
          </p:cNvSpPr>
          <p:nvPr/>
        </p:nvSpPr>
        <p:spPr bwMode="auto">
          <a:xfrm>
            <a:off x="3249613" y="4973638"/>
            <a:ext cx="9826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~MeV</a:t>
            </a:r>
          </a:p>
        </p:txBody>
      </p:sp>
      <p:sp>
        <p:nvSpPr>
          <p:cNvPr id="477222" name="Rectangle 60"/>
          <p:cNvSpPr>
            <a:spLocks/>
          </p:cNvSpPr>
          <p:nvPr/>
        </p:nvSpPr>
        <p:spPr bwMode="auto">
          <a:xfrm>
            <a:off x="4832350" y="6000750"/>
            <a:ext cx="9826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~GeV</a:t>
            </a:r>
          </a:p>
        </p:txBody>
      </p:sp>
      <p:sp>
        <p:nvSpPr>
          <p:cNvPr id="477223" name="Rectangle 61"/>
          <p:cNvSpPr>
            <a:spLocks/>
          </p:cNvSpPr>
          <p:nvPr/>
        </p:nvSpPr>
        <p:spPr bwMode="auto">
          <a:xfrm>
            <a:off x="7593013" y="4867275"/>
            <a:ext cx="12573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&lt; 10</a:t>
            </a:r>
            <a:r>
              <a:rPr lang="en-US" altLang="en-US" sz="1800" baseline="320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-18</a:t>
            </a:r>
            <a:r>
              <a:rPr lang="en-US" altLang="en-US" sz="1800" smtClean="0">
                <a:solidFill>
                  <a:srgbClr val="666666"/>
                </a:solidFill>
                <a:latin typeface="Helvetica" charset="0"/>
                <a:cs typeface="Helvetica" charset="0"/>
                <a:sym typeface="Helvetica" charset="0"/>
              </a:rPr>
              <a:t> m</a:t>
            </a:r>
          </a:p>
        </p:txBody>
      </p:sp>
      <p:sp>
        <p:nvSpPr>
          <p:cNvPr id="477224" name="Rectangle 61"/>
          <p:cNvSpPr>
            <a:spLocks noChangeArrowheads="1"/>
          </p:cNvSpPr>
          <p:nvPr/>
        </p:nvSpPr>
        <p:spPr bwMode="auto">
          <a:xfrm>
            <a:off x="3536950" y="100488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atom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25" name="Rectangle 62"/>
          <p:cNvSpPr>
            <a:spLocks noChangeArrowheads="1"/>
          </p:cNvSpPr>
          <p:nvPr/>
        </p:nvSpPr>
        <p:spPr bwMode="auto">
          <a:xfrm>
            <a:off x="5510213" y="3008313"/>
            <a:ext cx="1247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nucleus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26" name="Rectangle 63"/>
          <p:cNvSpPr>
            <a:spLocks noChangeArrowheads="1"/>
          </p:cNvSpPr>
          <p:nvPr/>
        </p:nvSpPr>
        <p:spPr bwMode="auto">
          <a:xfrm>
            <a:off x="8210550" y="2557463"/>
            <a:ext cx="1281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electron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27" name="Rectangle 64"/>
          <p:cNvSpPr>
            <a:spLocks noChangeArrowheads="1"/>
          </p:cNvSpPr>
          <p:nvPr/>
        </p:nvSpPr>
        <p:spPr bwMode="auto">
          <a:xfrm>
            <a:off x="6265863" y="3748088"/>
            <a:ext cx="3559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nucleon (proton/neutron)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7228" name="Rectangle 65"/>
          <p:cNvSpPr>
            <a:spLocks noChangeArrowheads="1"/>
          </p:cNvSpPr>
          <p:nvPr/>
        </p:nvSpPr>
        <p:spPr bwMode="auto">
          <a:xfrm>
            <a:off x="7629525" y="5619750"/>
            <a:ext cx="955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quark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7350" y="683758"/>
            <a:ext cx="1806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Arial"/>
                <a:sym typeface="Wingdings" pitchFamily="2" charset="2"/>
              </a:rPr>
              <a:t>EM Interaction</a:t>
            </a:r>
            <a:endParaRPr lang="en-US" sz="1800" dirty="0"/>
          </a:p>
        </p:txBody>
      </p:sp>
      <p:sp>
        <p:nvSpPr>
          <p:cNvPr id="71" name="Rectangle 70"/>
          <p:cNvSpPr/>
          <p:nvPr/>
        </p:nvSpPr>
        <p:spPr>
          <a:xfrm>
            <a:off x="3941585" y="2668528"/>
            <a:ext cx="2660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Arial"/>
                <a:sym typeface="Wingdings" pitchFamily="2" charset="2"/>
              </a:rPr>
              <a:t>Strong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2000" i="0" dirty="0" smtClean="0">
                <a:solidFill>
                  <a:schemeClr val="accent2"/>
                </a:solidFill>
                <a:sym typeface="Wingdings" pitchFamily="2" charset="2"/>
              </a:rPr>
              <a:t>Int. </a:t>
            </a:r>
            <a:r>
              <a:rPr lang="en-US" sz="1800" i="0" kern="0" dirty="0" smtClean="0">
                <a:solidFill>
                  <a:srgbClr val="0000FF"/>
                </a:solidFill>
                <a:latin typeface="Arial"/>
                <a:sym typeface="Wingdings" pitchFamily="2" charset="2"/>
              </a:rPr>
              <a:t>“Residual”</a:t>
            </a:r>
            <a:endParaRPr lang="en-US" sz="1800" dirty="0"/>
          </a:p>
        </p:txBody>
      </p:sp>
      <p:sp>
        <p:nvSpPr>
          <p:cNvPr id="72" name="Rectangle 71"/>
          <p:cNvSpPr/>
          <p:nvPr/>
        </p:nvSpPr>
        <p:spPr>
          <a:xfrm>
            <a:off x="6354763" y="3503097"/>
            <a:ext cx="144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Arial"/>
                <a:sym typeface="Wingdings" pitchFamily="2" charset="2"/>
              </a:rPr>
              <a:t>Strong Int.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5923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muldta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3336" y="2495550"/>
            <a:ext cx="241506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8839201" y="3581400"/>
            <a:ext cx="45720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9" tIns="45685" rIns="91369" bIns="45685" rtlCol="0" anchor="ctr"/>
          <a:lstStyle/>
          <a:p>
            <a:pPr algn="ctr"/>
            <a:endParaRPr lang="en-US"/>
          </a:p>
        </p:txBody>
      </p:sp>
      <p:sp>
        <p:nvSpPr>
          <p:cNvPr id="5123" name="标题 5"/>
          <p:cNvSpPr>
            <a:spLocks noGrp="1"/>
          </p:cNvSpPr>
          <p:nvPr>
            <p:ph type="title"/>
          </p:nvPr>
        </p:nvSpPr>
        <p:spPr>
          <a:xfrm>
            <a:off x="15" y="31"/>
            <a:ext cx="8550275" cy="592137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Asymmetry A</a:t>
            </a:r>
            <a:r>
              <a:rPr lang="en-US" sz="3600" b="1" baseline="-25000" dirty="0">
                <a:solidFill>
                  <a:srgbClr val="FF0000"/>
                </a:solidFill>
              </a:rPr>
              <a:t>LT</a:t>
            </a:r>
            <a:r>
              <a:rPr lang="en-US" sz="3600" b="1" dirty="0">
                <a:solidFill>
                  <a:srgbClr val="FF0000"/>
                </a:solidFill>
              </a:rPr>
              <a:t> Result</a:t>
            </a:r>
          </a:p>
        </p:txBody>
      </p:sp>
      <p:sp>
        <p:nvSpPr>
          <p:cNvPr id="5124" name="内容占位符 1"/>
          <p:cNvSpPr>
            <a:spLocks noGrp="1"/>
          </p:cNvSpPr>
          <p:nvPr>
            <p:ph idx="1"/>
          </p:nvPr>
        </p:nvSpPr>
        <p:spPr>
          <a:xfrm>
            <a:off x="0" y="2916518"/>
            <a:ext cx="7296150" cy="1064932"/>
          </a:xfrm>
        </p:spPr>
        <p:txBody>
          <a:bodyPr/>
          <a:lstStyle/>
          <a:p>
            <a:pPr eaLnBrk="1" hangingPunct="1"/>
            <a:r>
              <a:rPr lang="en-US" sz="2400" b="1" dirty="0"/>
              <a:t>neutron  </a:t>
            </a:r>
            <a:r>
              <a:rPr lang="en-US" sz="2400" b="1" i="1" dirty="0"/>
              <a:t>A</a:t>
            </a:r>
            <a:r>
              <a:rPr lang="en-US" sz="2400" b="1" baseline="-25000" dirty="0"/>
              <a:t>LT :    </a:t>
            </a:r>
            <a:r>
              <a:rPr lang="en-US" sz="2400" b="1" dirty="0"/>
              <a:t> Positive for </a:t>
            </a:r>
            <a:r>
              <a:rPr lang="en-US" sz="2400" b="1" dirty="0">
                <a:latin typeface="Symbol" pitchFamily="18" charset="2"/>
              </a:rPr>
              <a:t>p</a:t>
            </a:r>
            <a:r>
              <a:rPr lang="en-US" sz="2400" b="1" dirty="0"/>
              <a:t>- </a:t>
            </a:r>
          </a:p>
          <a:p>
            <a:pPr eaLnBrk="1" hangingPunct="1"/>
            <a:r>
              <a:rPr lang="en-US" sz="2400" b="1" dirty="0"/>
              <a:t>Consist w/ model in signs, suggest larger asymmetry</a:t>
            </a:r>
          </a:p>
          <a:p>
            <a:pPr eaLnBrk="1" hangingPunct="1"/>
            <a:endParaRPr lang="en-US" sz="2400" b="1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1463529" y="1234329"/>
            <a:ext cx="5370512" cy="1020762"/>
            <a:chOff x="4680840" y="4858153"/>
            <a:chExt cx="3740405" cy="791079"/>
          </a:xfrm>
        </p:grpSpPr>
        <p:graphicFrame>
          <p:nvGraphicFramePr>
            <p:cNvPr id="5122" name="Object 6"/>
            <p:cNvGraphicFramePr>
              <a:graphicFrameLocks noChangeAspect="1"/>
            </p:cNvGraphicFramePr>
            <p:nvPr/>
          </p:nvGraphicFramePr>
          <p:xfrm>
            <a:off x="5011105" y="5168220"/>
            <a:ext cx="3410140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144" name="Equation" r:id="rId5" imgW="2070000" imgH="291960" progId="Equation.3">
                    <p:embed/>
                  </p:oleObj>
                </mc:Choice>
                <mc:Fallback>
                  <p:oleObj name="Equation" r:id="rId5" imgW="2070000" imgH="2919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1105" y="5168220"/>
                          <a:ext cx="3410140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3" name="矩形 8"/>
            <p:cNvSpPr>
              <a:spLocks noChangeArrowheads="1"/>
            </p:cNvSpPr>
            <p:nvPr/>
          </p:nvSpPr>
          <p:spPr bwMode="auto">
            <a:xfrm>
              <a:off x="4680840" y="4858153"/>
              <a:ext cx="1571061" cy="31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rgbClr val="1F497D"/>
                  </a:solidFill>
                  <a:latin typeface="Lucida Sans Unicode" pitchFamily="34" charset="0"/>
                </a:rPr>
                <a:t>To leading twist:</a:t>
              </a:r>
            </a:p>
          </p:txBody>
        </p:sp>
      </p:grpSp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8058150" y="323881"/>
            <a:ext cx="1714500" cy="1899475"/>
            <a:chOff x="6553200" y="762000"/>
            <a:chExt cx="2405228" cy="2963214"/>
          </a:xfrm>
        </p:grpSpPr>
        <p:grpSp>
          <p:nvGrpSpPr>
            <p:cNvPr id="4" name="组合 150"/>
            <p:cNvGrpSpPr>
              <a:grpSpLocks/>
            </p:cNvGrpSpPr>
            <p:nvPr/>
          </p:nvGrpSpPr>
          <p:grpSpPr bwMode="auto">
            <a:xfrm>
              <a:off x="6553200" y="762000"/>
              <a:ext cx="1828800" cy="2963214"/>
              <a:chOff x="6096000" y="1295400"/>
              <a:chExt cx="2209800" cy="3580552"/>
            </a:xfrm>
          </p:grpSpPr>
          <p:pic>
            <p:nvPicPr>
              <p:cNvPr id="5131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1295400"/>
                <a:ext cx="2209800" cy="2436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32" name="矩形 11"/>
              <p:cNvSpPr>
                <a:spLocks noChangeArrowheads="1"/>
              </p:cNvSpPr>
              <p:nvPr/>
            </p:nvSpPr>
            <p:spPr bwMode="auto">
              <a:xfrm>
                <a:off x="7033913" y="3657604"/>
                <a:ext cx="313145" cy="1218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3600">
                  <a:solidFill>
                    <a:srgbClr val="1F497D"/>
                  </a:solidFill>
                </a:endParaRPr>
              </a:p>
            </p:txBody>
          </p:sp>
        </p:grpSp>
        <p:sp>
          <p:nvSpPr>
            <p:cNvPr id="13" name="右箭头 9"/>
            <p:cNvSpPr/>
            <p:nvPr/>
          </p:nvSpPr>
          <p:spPr>
            <a:xfrm rot="584170">
              <a:off x="8196428" y="823139"/>
              <a:ext cx="762000" cy="457200"/>
            </a:xfrm>
            <a:prstGeom prst="rightArrow">
              <a:avLst>
                <a:gd name="adj1" fmla="val 50000"/>
                <a:gd name="adj2" fmla="val 47944"/>
              </a:avLst>
            </a:prstGeom>
            <a:ln w="12700" cmpd="sng">
              <a:solidFill>
                <a:schemeClr val="tx1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313700" y="657020"/>
            <a:ext cx="4478001" cy="3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0" tIns="45446" rIns="90890" bIns="45446">
            <a:spAutoFit/>
          </a:bodyPr>
          <a:lstStyle/>
          <a:p>
            <a:pPr defTabSz="9136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J. Huang et al.,</a:t>
            </a:r>
            <a:r>
              <a:rPr lang="en-US" sz="2000" b="0" i="0" kern="0" dirty="0">
                <a:solidFill>
                  <a:srgbClr val="C00000"/>
                </a:solidFill>
              </a:rPr>
              <a:t> </a:t>
            </a:r>
            <a:r>
              <a:rPr lang="en-US" sz="2000" i="0" kern="0" dirty="0">
                <a:solidFill>
                  <a:srgbClr val="C00000"/>
                </a:solidFill>
              </a:rPr>
              <a:t>PRL. 108, 052001 (2012).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11080" y="1562855"/>
            <a:ext cx="1421073" cy="3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0" tIns="45446" rIns="90890" bIns="45446">
            <a:spAutoFit/>
          </a:bodyPr>
          <a:lstStyle/>
          <a:p>
            <a:pPr defTabSz="9136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Worm-Gear</a:t>
            </a:r>
            <a:endParaRPr lang="en-US" sz="2000" b="0" i="0" kern="0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19800" y="2209800"/>
            <a:ext cx="2705100" cy="142875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5" y="3494089"/>
            <a:ext cx="7038975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" y="2313060"/>
            <a:ext cx="6381750" cy="400039"/>
          </a:xfrm>
          <a:prstGeom prst="rect">
            <a:avLst/>
          </a:prstGeom>
        </p:spPr>
        <p:txBody>
          <a:bodyPr wrap="square" lIns="91369" tIns="45685" rIns="91369" bIns="45685">
            <a:spAutoFit/>
          </a:bodyPr>
          <a:lstStyle/>
          <a:p>
            <a:pPr lvl="1"/>
            <a:r>
              <a:rPr lang="en-US" sz="2000" dirty="0">
                <a:latin typeface="Arial" pitchFamily="34" charset="0"/>
                <a:cs typeface="Arial" pitchFamily="34" charset="0"/>
              </a:rPr>
              <a:t>Dominated by L=0 (S) and L=1 (P) interference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90590" y="1871992"/>
            <a:ext cx="1589331" cy="400039"/>
          </a:xfrm>
          <a:prstGeom prst="rect">
            <a:avLst/>
          </a:prstGeom>
        </p:spPr>
        <p:txBody>
          <a:bodyPr wrap="none" lIns="91369" tIns="45685" rIns="91369" bIns="45685">
            <a:spAutoFit/>
          </a:bodyPr>
          <a:lstStyle/>
          <a:p>
            <a:r>
              <a:rPr lang="en-US" sz="2000" b="0" i="0" dirty="0"/>
              <a:t>Trans </a:t>
            </a:r>
            <a:r>
              <a:rPr lang="en-US" sz="2000" b="0" i="0" dirty="0" err="1"/>
              <a:t>helicity</a:t>
            </a:r>
            <a:endParaRPr lang="en-US" sz="2000" b="0" i="0" dirty="0"/>
          </a:p>
        </p:txBody>
      </p:sp>
    </p:spTree>
    <p:extLst>
      <p:ext uri="{BB962C8B-B14F-4D97-AF65-F5344CB8AC3E}">
        <p14:creationId xmlns:p14="http://schemas.microsoft.com/office/powerpoint/2010/main" val="203386108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6"/>
            <a:ext cx="10058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474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5081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0163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6524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032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4000" i="0" dirty="0" err="1">
                <a:solidFill>
                  <a:srgbClr val="FF0000"/>
                </a:solidFill>
              </a:rPr>
              <a:t>Pretzelosity</a:t>
            </a:r>
            <a:r>
              <a:rPr lang="en-US" sz="4000" i="0" dirty="0">
                <a:solidFill>
                  <a:srgbClr val="FF0000"/>
                </a:solidFill>
              </a:rPr>
              <a:t> Results on Neutron</a:t>
            </a:r>
            <a:r>
              <a:rPr lang="en-US" sz="4000" i="0" dirty="0">
                <a:solidFill>
                  <a:srgbClr val="00B050"/>
                </a:solidFill>
                <a:latin typeface="Calibri"/>
              </a:rPr>
              <a:t/>
            </a:r>
            <a:br>
              <a:rPr lang="en-US" sz="4000" i="0" dirty="0">
                <a:solidFill>
                  <a:srgbClr val="00B050"/>
                </a:solidFill>
                <a:latin typeface="Calibri"/>
              </a:rPr>
            </a:br>
            <a:endParaRPr lang="en-US" sz="1800" i="0" dirty="0">
              <a:solidFill>
                <a:sysClr val="windowText" lastClr="00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/>
              <p:cNvSpPr txBox="1">
                <a:spLocks noChangeArrowheads="1"/>
              </p:cNvSpPr>
              <p:nvPr/>
            </p:nvSpPr>
            <p:spPr bwMode="auto">
              <a:xfrm>
                <a:off x="248729" y="1146583"/>
                <a:ext cx="6942657" cy="1507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890" tIns="45446" rIns="90890" bIns="45446">
                <a:spAutoFit/>
              </a:bodyPr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2400" i="0" dirty="0">
                    <a:solidFill>
                      <a:srgbClr val="000000"/>
                    </a:solidFill>
                    <a:latin typeface="Constantia" pitchFamily="18" charset="0"/>
                  </a:rPr>
                  <a:t>Extracted </a:t>
                </a:r>
                <a:r>
                  <a:rPr lang="en-US" sz="2400" i="0" dirty="0" err="1">
                    <a:solidFill>
                      <a:srgbClr val="000000"/>
                    </a:solidFill>
                    <a:latin typeface="Constantia" pitchFamily="18" charset="0"/>
                  </a:rPr>
                  <a:t>Pretzelosity</a:t>
                </a:r>
                <a:r>
                  <a:rPr lang="en-US" sz="2400" i="0" dirty="0">
                    <a:solidFill>
                      <a:srgbClr val="000000"/>
                    </a:solidFill>
                    <a:latin typeface="Constantia" pitchFamily="18" charset="0"/>
                  </a:rPr>
                  <a:t> Asymmetries,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𝑨</m:t>
                        </m:r>
                        <m:r>
                          <a:rPr lang="en-US" sz="2400" baseline="-25000">
                            <a:solidFill>
                              <a:srgbClr val="000000"/>
                            </a:solidFill>
                            <a:latin typeface="Cambria Math"/>
                          </a:rPr>
                          <m:t>𝑼𝑻</m:t>
                        </m:r>
                        <m:r>
                          <a:rPr lang="en-US" sz="2400" i="0">
                            <a:solidFill>
                              <a:srgbClr val="000000"/>
                            </a:solidFill>
                            <a:latin typeface="Cambria Math"/>
                          </a:rPr>
                          <m:t>𝐬𝐢𝐧</m:t>
                        </m:r>
                      </m:fName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  <m:r>
                          <a:rPr lang="en-US" sz="2400" baseline="-25000">
                            <a:solidFill>
                              <a:srgbClr val="000000"/>
                            </a:solidFill>
                            <a:latin typeface="Cambria Math"/>
                          </a:rPr>
                          <m:t>𝒉</m:t>
                        </m:r>
                      </m:e>
                    </m:func>
                    <m: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−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𝝋</m:t>
                    </m:r>
                    <m:r>
                      <a:rPr lang="en-US" sz="2400" baseline="-25000">
                        <a:solidFill>
                          <a:srgbClr val="000000"/>
                        </a:solidFill>
                        <a:latin typeface="Cambria Math"/>
                      </a:rPr>
                      <m:t>𝒔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), </m:t>
                    </m:r>
                    <m:r>
                      <a:rPr lang="en-US" sz="2400" i="0">
                        <a:solidFill>
                          <a:srgbClr val="000000"/>
                        </a:solidFill>
                        <a:latin typeface="Cambria Math"/>
                      </a:rPr>
                      <m:t>𝐨𝐧</m:t>
                    </m:r>
                    <m:r>
                      <a:rPr lang="en-US" sz="2400" i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0">
                        <a:solidFill>
                          <a:srgbClr val="000000"/>
                        </a:solidFill>
                        <a:latin typeface="Cambria Math"/>
                      </a:rPr>
                      <m:t>𝐭𝐡𝐞</m:t>
                    </m:r>
                    <m:r>
                      <a:rPr lang="en-US" sz="2400" i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0">
                        <a:solidFill>
                          <a:srgbClr val="000000"/>
                        </a:solidFill>
                        <a:latin typeface="Cambria Math"/>
                      </a:rPr>
                      <m:t>𝐧𝐞𝐮𝐭𝐫𝐨𝐧</m:t>
                    </m:r>
                  </m:oMath>
                </a14:m>
                <a:endParaRPr lang="en-US" sz="2000" b="0" i="0" dirty="0" smtClean="0">
                  <a:solidFill>
                    <a:srgbClr val="000000"/>
                  </a:solidFill>
                  <a:latin typeface="Constantia" pitchFamily="18" charset="0"/>
                </a:endParaRPr>
              </a:p>
              <a:p>
                <a:pPr eaLnBrk="1" hangingPunct="1"/>
                <a:endParaRPr lang="en-US" sz="2000" b="0" i="0" dirty="0">
                  <a:solidFill>
                    <a:srgbClr val="000000"/>
                  </a:solidFill>
                  <a:latin typeface="Constantia" pitchFamily="18" charset="0"/>
                </a:endParaRPr>
              </a:p>
              <a:p>
                <a:pPr algn="ctr" eaLnBrk="1" hangingPunct="1"/>
                <a:r>
                  <a:rPr lang="en-US" sz="2400" i="0" dirty="0" smtClean="0">
                    <a:solidFill>
                      <a:srgbClr val="000000"/>
                    </a:solidFill>
                    <a:latin typeface="Constantia" pitchFamily="18" charset="0"/>
                  </a:rPr>
                  <a:t>             New </a:t>
                </a:r>
                <a:r>
                  <a:rPr lang="en-US" sz="2400" i="0" dirty="0">
                    <a:solidFill>
                      <a:srgbClr val="000000"/>
                    </a:solidFill>
                    <a:latin typeface="Constantia" pitchFamily="18" charset="0"/>
                  </a:rPr>
                  <a:t>Results</a:t>
                </a:r>
              </a:p>
            </p:txBody>
          </p:sp>
        </mc:Choice>
        <mc:Fallback xmlns="">
          <p:sp>
            <p:nvSpPr>
              <p:cNvPr id="5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729" y="1146583"/>
                <a:ext cx="6942657" cy="1507552"/>
              </a:xfrm>
              <a:prstGeom prst="rect">
                <a:avLst/>
              </a:prstGeom>
              <a:blipFill rotWithShape="1">
                <a:blip r:embed="rId2"/>
                <a:stretch>
                  <a:fillRect l="-1405" t="-3239" b="-85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191386" y="2209800"/>
            <a:ext cx="29527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894"/>
            <a:ext cx="7950538" cy="3576145"/>
          </a:xfrm>
          <a:prstGeom prst="rect">
            <a:avLst/>
          </a:prstGeom>
        </p:spPr>
      </p:pic>
      <p:pic>
        <p:nvPicPr>
          <p:cNvPr id="8" name="Picture 8" descr="muldta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4386" y="1597963"/>
            <a:ext cx="2159876" cy="120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9322145" y="2481943"/>
            <a:ext cx="403761" cy="34438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9" tIns="45685" rIns="91369" bIns="45685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695213" y="2873829"/>
            <a:ext cx="1662546" cy="760020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819712" y="4051741"/>
            <a:ext cx="2049517" cy="163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946" tIns="45474" rIns="90946" bIns="45474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In models, directly related to OAM,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L=0 and L=2 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interference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329" y="466272"/>
            <a:ext cx="9080937" cy="400039"/>
          </a:xfrm>
          <a:prstGeom prst="rect">
            <a:avLst/>
          </a:prstGeom>
        </p:spPr>
        <p:txBody>
          <a:bodyPr wrap="square" lIns="91369" tIns="45685" rIns="91369" bIns="45685">
            <a:spAutoFit/>
          </a:bodyPr>
          <a:lstStyle/>
          <a:p>
            <a:pPr lvl="0" algn="ctr"/>
            <a:r>
              <a:rPr lang="en-US" sz="2000" i="0" dirty="0">
                <a:solidFill>
                  <a:srgbClr val="990099"/>
                </a:solidFill>
              </a:rPr>
              <a:t>Analysis by Y. Zhang (Lanzhou) and X. Qian (Caltech</a:t>
            </a:r>
            <a:r>
              <a:rPr lang="en-US" sz="2000" i="0" dirty="0" smtClean="0">
                <a:solidFill>
                  <a:srgbClr val="990099"/>
                </a:solidFill>
              </a:rPr>
              <a:t>)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8224" y="6271689"/>
            <a:ext cx="40799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i="0" dirty="0">
                <a:solidFill>
                  <a:srgbClr val="C00000"/>
                </a:solidFill>
              </a:rPr>
              <a:t>submitted to PRC, arXiv:1312.3047</a:t>
            </a:r>
          </a:p>
          <a:p>
            <a:pPr lvl="0" algn="ctr"/>
            <a:endParaRPr lang="en-US" sz="2000" i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0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17" y="2544546"/>
            <a:ext cx="4440729" cy="4246888"/>
          </a:xfrm>
        </p:spPr>
      </p:pic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2929" y="6"/>
            <a:ext cx="9049392" cy="442127"/>
          </a:xfrm>
          <a:ln/>
        </p:spPr>
        <p:txBody>
          <a:bodyPr/>
          <a:lstStyle/>
          <a:p>
            <a:pPr>
              <a:lnSpc>
                <a:spcPct val="100000"/>
              </a:lnSpc>
              <a:buClrTx/>
              <a:tabLst>
                <a:tab pos="0" algn="l"/>
                <a:tab pos="436579" algn="l"/>
                <a:tab pos="873156" algn="l"/>
                <a:tab pos="1309734" algn="l"/>
                <a:tab pos="1746314" algn="l"/>
                <a:tab pos="2182891" algn="l"/>
                <a:tab pos="2619469" algn="l"/>
                <a:tab pos="3056050" algn="l"/>
                <a:tab pos="3492629" algn="l"/>
                <a:tab pos="3929206" algn="l"/>
                <a:tab pos="4365783" algn="l"/>
                <a:tab pos="4802363" algn="l"/>
                <a:tab pos="5238940" algn="l"/>
                <a:tab pos="5675519" algn="l"/>
                <a:tab pos="6112099" algn="l"/>
                <a:tab pos="6548677" algn="l"/>
                <a:tab pos="6985254" algn="l"/>
                <a:tab pos="7421833" algn="l"/>
                <a:tab pos="7858411" algn="l"/>
                <a:tab pos="8294996" algn="l"/>
                <a:tab pos="8731567" algn="l"/>
              </a:tabLst>
            </a:pPr>
            <a:r>
              <a:rPr lang="en-US" sz="2400" b="1" dirty="0">
                <a:solidFill>
                  <a:srgbClr val="004586"/>
                </a:solidFill>
              </a:rPr>
              <a:t>E06-010: Inclusive </a:t>
            </a:r>
            <a:r>
              <a:rPr lang="en-US" sz="2400" b="1" dirty="0" err="1">
                <a:solidFill>
                  <a:srgbClr val="004586"/>
                </a:solidFill>
              </a:rPr>
              <a:t>Hadron</a:t>
            </a:r>
            <a:r>
              <a:rPr lang="en-US" sz="2400" b="1" dirty="0">
                <a:solidFill>
                  <a:srgbClr val="004586"/>
                </a:solidFill>
              </a:rPr>
              <a:t> SSA (</a:t>
            </a:r>
            <a:r>
              <a:rPr lang="en-US" sz="2400" b="1" i="1" dirty="0">
                <a:solidFill>
                  <a:srgbClr val="004586"/>
                </a:solidFill>
              </a:rPr>
              <a:t>A</a:t>
            </a:r>
            <a:r>
              <a:rPr lang="en-US" sz="2400" b="1" i="1" baseline="-33000" dirty="0">
                <a:solidFill>
                  <a:srgbClr val="004586"/>
                </a:solidFill>
              </a:rPr>
              <a:t>N</a:t>
            </a:r>
            <a:r>
              <a:rPr lang="en-US" sz="2400" b="1" dirty="0">
                <a:solidFill>
                  <a:srgbClr val="004586"/>
                </a:solidFill>
              </a:rPr>
              <a:t>)</a:t>
            </a:r>
          </a:p>
        </p:txBody>
      </p:sp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451292" y="886754"/>
            <a:ext cx="9123840" cy="1440"/>
          </a:xfrm>
          <a:prstGeom prst="line">
            <a:avLst/>
          </a:prstGeom>
          <a:noFill/>
          <a:ln w="18360">
            <a:solidFill>
              <a:srgbClr val="00458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316" tIns="43658" rIns="87316" bIns="43658"/>
          <a:lstStyle/>
          <a:p>
            <a:pPr defTabSz="436579" eaLnBrk="1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700" b="0" i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28101" y="4175194"/>
            <a:ext cx="4221074" cy="214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5939" tIns="42971" rIns="85939" bIns="4297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 charset="0"/>
                <a:cs typeface="DejaVu Sans" charset="0"/>
              </a:defRPr>
            </a:lvl9pPr>
          </a:lstStyle>
          <a:p>
            <a:pPr defTabSz="436579" eaLnBrk="1">
              <a:buClr>
                <a:srgbClr val="000000"/>
              </a:buClr>
              <a:buSzPct val="100000"/>
              <a:buFont typeface="Times New Roman" pitchFamily="18" charset="0"/>
              <a:buChar char="•"/>
            </a:pPr>
            <a:r>
              <a:rPr lang="en-US" sz="1500" b="0" i="0" dirty="0"/>
              <a:t> </a:t>
            </a:r>
            <a:r>
              <a:rPr lang="en-US" sz="1800" i="0" dirty="0"/>
              <a:t>Clear non-zero vertical target SSA </a:t>
            </a:r>
          </a:p>
          <a:p>
            <a:pPr defTabSz="436579"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itchFamily="18" charset="0"/>
              <a:buChar char="•"/>
            </a:pPr>
            <a:r>
              <a:rPr lang="en-US" sz="1800" i="0" dirty="0"/>
              <a:t> Opposite sign for</a:t>
            </a:r>
            <a:r>
              <a:rPr lang="en-US" sz="1800" i="0" dirty="0">
                <a:solidFill>
                  <a:srgbClr val="FF0000"/>
                </a:solidFill>
              </a:rPr>
              <a:t> </a:t>
            </a:r>
            <a:r>
              <a:rPr lang="en-GB" sz="1800" i="0" dirty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GB" sz="1800" i="0" baseline="33000" dirty="0">
                <a:solidFill>
                  <a:srgbClr val="0000FF"/>
                </a:solidFill>
                <a:latin typeface="Symbol" pitchFamily="18" charset="2"/>
              </a:rPr>
              <a:t>+</a:t>
            </a:r>
            <a:r>
              <a:rPr lang="en-US" sz="1800" i="0" dirty="0">
                <a:solidFill>
                  <a:srgbClr val="FF0000"/>
                </a:solidFill>
              </a:rPr>
              <a:t> </a:t>
            </a:r>
            <a:r>
              <a:rPr lang="en-US" sz="1800" i="0" dirty="0"/>
              <a:t>and</a:t>
            </a:r>
            <a:r>
              <a:rPr lang="en-US" sz="1800" i="0" dirty="0">
                <a:solidFill>
                  <a:srgbClr val="FF0000"/>
                </a:solidFill>
              </a:rPr>
              <a:t> </a:t>
            </a:r>
            <a:r>
              <a:rPr lang="en-GB" sz="1800" i="0" dirty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GB" sz="1800" i="0" baseline="33000" dirty="0">
                <a:solidFill>
                  <a:srgbClr val="0000FF"/>
                </a:solidFill>
                <a:latin typeface="Symbol" pitchFamily="18" charset="2"/>
              </a:rPr>
              <a:t>-</a:t>
            </a:r>
            <a:r>
              <a:rPr lang="en-GB" sz="1800" i="0" baseline="33000" dirty="0">
                <a:solidFill>
                  <a:srgbClr val="FF0000"/>
                </a:solidFill>
                <a:latin typeface="Symbol" pitchFamily="18" charset="2"/>
              </a:rPr>
              <a:t>  </a:t>
            </a:r>
          </a:p>
          <a:p>
            <a:pPr defTabSz="436579"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itchFamily="18" charset="0"/>
              <a:buChar char="•"/>
            </a:pPr>
            <a:r>
              <a:rPr lang="en-GB" sz="1800" i="0" dirty="0">
                <a:solidFill>
                  <a:schemeClr val="tx1"/>
                </a:solidFill>
                <a:latin typeface="+mj-lt"/>
              </a:rPr>
              <a:t> Large for K</a:t>
            </a:r>
            <a:r>
              <a:rPr lang="en-GB" sz="1800" i="0" baseline="30000" dirty="0" smtClean="0">
                <a:solidFill>
                  <a:schemeClr val="tx1"/>
                </a:solidFill>
                <a:latin typeface="+mj-lt"/>
              </a:rPr>
              <a:t>+</a:t>
            </a:r>
          </a:p>
          <a:p>
            <a:pPr defTabSz="436579"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itchFamily="18" charset="0"/>
              <a:buChar char="•"/>
            </a:pPr>
            <a:r>
              <a:rPr lang="en-GB" sz="1800" i="0" dirty="0" smtClean="0"/>
              <a:t> Results </a:t>
            </a:r>
            <a:r>
              <a:rPr lang="en-GB" sz="1800" i="0" dirty="0"/>
              <a:t>consistent with predictions based on </a:t>
            </a:r>
            <a:r>
              <a:rPr lang="en-GB" sz="1800" i="0" dirty="0" err="1"/>
              <a:t>Sivers</a:t>
            </a:r>
            <a:r>
              <a:rPr lang="en-GB" sz="1800" i="0" dirty="0"/>
              <a:t> </a:t>
            </a:r>
            <a:r>
              <a:rPr lang="en-GB" sz="1800" i="0" dirty="0" smtClean="0"/>
              <a:t>mechanism</a:t>
            </a:r>
            <a:endParaRPr lang="en-GB" sz="1800" i="0" baseline="30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332" name="Picture 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6188" y="1441459"/>
            <a:ext cx="2706688" cy="650875"/>
          </a:xfrm>
          <a:prstGeom prst="rect">
            <a:avLst/>
          </a:prstGeom>
          <a:noFill/>
        </p:spPr>
      </p:pic>
      <p:pic>
        <p:nvPicPr>
          <p:cNvPr id="12333" name="Picture 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81765" y="2076455"/>
            <a:ext cx="2462213" cy="61595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8004325" y="4811392"/>
            <a:ext cx="1377157" cy="307706"/>
          </a:xfrm>
          <a:prstGeom prst="rect">
            <a:avLst/>
          </a:prstGeom>
          <a:solidFill>
            <a:schemeClr val="bg1"/>
          </a:solidFill>
        </p:spPr>
        <p:txBody>
          <a:bodyPr wrap="none" lIns="91369" tIns="45685" rIns="91369" bIns="45685">
            <a:spAutoFit/>
          </a:bodyPr>
          <a:lstStyle/>
          <a:p>
            <a:pPr defTabSz="9136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kern="0" dirty="0">
                <a:solidFill>
                  <a:srgbClr val="000000"/>
                </a:solidFill>
                <a:latin typeface="Constantia" pitchFamily="18" charset="0"/>
              </a:rPr>
              <a:t>vertical target</a:t>
            </a:r>
            <a:endParaRPr lang="en-US" sz="1400" i="0" kern="0" dirty="0">
              <a:solidFill>
                <a:srgbClr val="000000"/>
              </a:solidFill>
            </a:endParaRPr>
          </a:p>
        </p:txBody>
      </p:sp>
      <p:pic>
        <p:nvPicPr>
          <p:cNvPr id="13" name="Content Placeholder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35" y="1128983"/>
            <a:ext cx="4549739" cy="224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37277" y="885934"/>
            <a:ext cx="3151188" cy="52705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123361" y="460061"/>
            <a:ext cx="5379625" cy="400039"/>
          </a:xfrm>
          <a:prstGeom prst="rect">
            <a:avLst/>
          </a:prstGeom>
        </p:spPr>
        <p:txBody>
          <a:bodyPr wrap="square" lIns="91369" tIns="45685" rIns="91369" bIns="45685">
            <a:spAutoFit/>
          </a:bodyPr>
          <a:lstStyle/>
          <a:p>
            <a:pPr algn="ctr" defTabSz="9136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kern="0" dirty="0" smtClean="0">
                <a:solidFill>
                  <a:srgbClr val="990099"/>
                </a:solidFill>
              </a:rPr>
              <a:t>K. </a:t>
            </a:r>
            <a:r>
              <a:rPr lang="en-US" sz="2000" i="0" kern="0" dirty="0" err="1" smtClean="0">
                <a:solidFill>
                  <a:srgbClr val="990099"/>
                </a:solidFill>
              </a:rPr>
              <a:t>Allada</a:t>
            </a:r>
            <a:r>
              <a:rPr lang="en-US" sz="2000" i="0" kern="0" dirty="0" smtClean="0">
                <a:solidFill>
                  <a:srgbClr val="990099"/>
                </a:solidFill>
              </a:rPr>
              <a:t> </a:t>
            </a:r>
            <a:r>
              <a:rPr lang="en-US" sz="2000" kern="0" dirty="0" smtClean="0">
                <a:solidFill>
                  <a:srgbClr val="990099"/>
                </a:solidFill>
              </a:rPr>
              <a:t>et </a:t>
            </a:r>
            <a:r>
              <a:rPr lang="en-US" sz="2000" kern="0" dirty="0">
                <a:solidFill>
                  <a:srgbClr val="990099"/>
                </a:solidFill>
              </a:rPr>
              <a:t>al</a:t>
            </a:r>
            <a:r>
              <a:rPr lang="en-US" sz="2000" i="0" kern="0" dirty="0">
                <a:solidFill>
                  <a:srgbClr val="990099"/>
                </a:solidFill>
              </a:rPr>
              <a:t>, PRC 89, 042201 (2014) </a:t>
            </a:r>
          </a:p>
        </p:txBody>
      </p:sp>
    </p:spTree>
    <p:extLst>
      <p:ext uri="{BB962C8B-B14F-4D97-AF65-F5344CB8AC3E}">
        <p14:creationId xmlns:p14="http://schemas.microsoft.com/office/powerpoint/2010/main" val="510528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341203" y="2140333"/>
            <a:ext cx="9553433" cy="584242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r>
              <a:rPr lang="en-US" sz="3200" b="0" i="0" dirty="0">
                <a:solidFill>
                  <a:schemeClr val="tx1"/>
                </a:solidFill>
              </a:rPr>
              <a:t>Future: TMD study </a:t>
            </a:r>
            <a:r>
              <a:rPr lang="en-US" sz="3200" b="0" i="0" dirty="0" smtClean="0">
                <a:solidFill>
                  <a:schemeClr val="tx1"/>
                </a:solidFill>
              </a:rPr>
              <a:t>@ 1</a:t>
            </a:r>
            <a:r>
              <a:rPr lang="en-US" sz="3200" b="0" i="0" dirty="0" smtClean="0">
                <a:solidFill>
                  <a:schemeClr val="tx1"/>
                </a:solidFill>
              </a:rPr>
              <a:t>2 </a:t>
            </a:r>
            <a:r>
              <a:rPr lang="en-US" sz="3200" b="0" i="0" dirty="0" err="1">
                <a:solidFill>
                  <a:schemeClr val="tx1"/>
                </a:solidFill>
              </a:rPr>
              <a:t>GeV</a:t>
            </a:r>
            <a:r>
              <a:rPr lang="en-US" sz="3200" b="0" i="0" dirty="0">
                <a:solidFill>
                  <a:schemeClr val="tx1"/>
                </a:solidFill>
              </a:rPr>
              <a:t> </a:t>
            </a:r>
            <a:r>
              <a:rPr lang="en-US" sz="3200" b="0" i="0" dirty="0" err="1">
                <a:solidFill>
                  <a:schemeClr val="tx1"/>
                </a:solidFill>
              </a:rPr>
              <a:t>JLab</a:t>
            </a:r>
            <a:endParaRPr lang="en-US" sz="3200" dirty="0"/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590605" y="3053511"/>
            <a:ext cx="8831262" cy="129212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endParaRPr lang="en-US" sz="1400" b="0" i="0" dirty="0">
              <a:solidFill>
                <a:srgbClr val="C00000"/>
              </a:solidFill>
            </a:endParaRPr>
          </a:p>
          <a:p>
            <a:pPr algn="ctr"/>
            <a:r>
              <a:rPr lang="en-US" sz="3200" b="0" i="0" dirty="0">
                <a:solidFill>
                  <a:srgbClr val="0000FF"/>
                </a:solidFill>
              </a:rPr>
              <a:t>Precision Study of TMDs</a:t>
            </a:r>
          </a:p>
          <a:p>
            <a:pPr algn="ctr"/>
            <a:r>
              <a:rPr lang="en-US" sz="3200" b="0" i="0" dirty="0">
                <a:solidFill>
                  <a:srgbClr val="0000FF"/>
                </a:solidFill>
              </a:rPr>
              <a:t>In the Valence Quark Region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</a:rPr>
              <a:t>JLab 12 GeV Era: Precision Study of </a:t>
            </a:r>
            <a:r>
              <a:rPr lang="en-US" altLang="en-US" i="1" smtClean="0">
                <a:solidFill>
                  <a:srgbClr val="FF0000"/>
                </a:solidFill>
              </a:rPr>
              <a:t>TMD</a:t>
            </a:r>
            <a:r>
              <a:rPr lang="en-US" altLang="en-US" smtClean="0">
                <a:solidFill>
                  <a:srgbClr val="FF0000"/>
                </a:solidFill>
              </a:rPr>
              <a:t>s</a:t>
            </a:r>
            <a:r>
              <a:rPr lang="en-US" altLang="en-US" smtClean="0"/>
              <a:t> 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From exploration to </a:t>
            </a:r>
            <a:r>
              <a:rPr lang="en-US" altLang="en-US" smtClean="0">
                <a:solidFill>
                  <a:schemeClr val="hlink"/>
                </a:solidFill>
              </a:rPr>
              <a:t>precision</a:t>
            </a:r>
            <a:r>
              <a:rPr lang="en-US" altLang="en-US" smtClean="0"/>
              <a:t> study with 12 GeV JLab</a:t>
            </a:r>
          </a:p>
          <a:p>
            <a:pPr eaLnBrk="1" hangingPunct="1"/>
            <a:r>
              <a:rPr lang="en-US" altLang="en-US" smtClean="0"/>
              <a:t>Transversity: fundamental </a:t>
            </a:r>
            <a:r>
              <a:rPr lang="en-US" altLang="en-US" i="1" smtClean="0"/>
              <a:t>PDF</a:t>
            </a:r>
            <a:r>
              <a:rPr lang="en-US" altLang="en-US" smtClean="0"/>
              <a:t>s, tensor charge</a:t>
            </a:r>
          </a:p>
          <a:p>
            <a:pPr eaLnBrk="1" hangingPunct="1"/>
            <a:r>
              <a:rPr lang="en-US" altLang="en-US" i="1" smtClean="0"/>
              <a:t>TMD</a:t>
            </a:r>
            <a:r>
              <a:rPr lang="en-US" altLang="en-US" smtClean="0"/>
              <a:t>s: 3-d momentum structure of the nucleon</a:t>
            </a:r>
            <a:endParaRPr lang="en-US" altLang="en-US" i="1" smtClean="0"/>
          </a:p>
          <a:p>
            <a:pPr eaLnBrk="1" hangingPunct="1"/>
            <a:r>
              <a:rPr lang="en-US" altLang="zh-CN" smtClean="0">
                <a:ea typeface="SimSun" pitchFamily="2" charset="-122"/>
                <a:sym typeface="Wingdings" pitchFamily="2" charset="2"/>
              </a:rPr>
              <a:t> </a:t>
            </a:r>
            <a:r>
              <a:rPr lang="en-US" altLang="zh-CN" smtClean="0">
                <a:ea typeface="SimSun" pitchFamily="2" charset="-122"/>
              </a:rPr>
              <a:t>Quark orbital angular momentum</a:t>
            </a:r>
          </a:p>
          <a:p>
            <a:pPr eaLnBrk="1" hangingPunct="1"/>
            <a:r>
              <a:rPr lang="en-US" altLang="en-US" smtClean="0">
                <a:solidFill>
                  <a:schemeClr val="hlink"/>
                </a:solidFill>
              </a:rPr>
              <a:t>Multi-dimensional</a:t>
            </a:r>
            <a:r>
              <a:rPr lang="en-US" altLang="en-US" smtClean="0"/>
              <a:t> mapping of </a:t>
            </a:r>
            <a:r>
              <a:rPr lang="en-US" altLang="en-US" i="1" smtClean="0"/>
              <a:t>TMD</a:t>
            </a:r>
            <a:r>
              <a:rPr lang="en-US" altLang="en-US" smtClean="0"/>
              <a:t>s</a:t>
            </a:r>
          </a:p>
          <a:p>
            <a:pPr lvl="1" eaLnBrk="1" hangingPunct="1"/>
            <a:r>
              <a:rPr lang="en-US" altLang="en-US" smtClean="0">
                <a:solidFill>
                  <a:srgbClr val="0000CC"/>
                </a:solidFill>
              </a:rPr>
              <a:t>4-d (</a:t>
            </a:r>
            <a:r>
              <a:rPr lang="en-US" altLang="en-US" i="1" smtClean="0">
                <a:solidFill>
                  <a:srgbClr val="0000CC"/>
                </a:solidFill>
              </a:rPr>
              <a:t>x,z,</a:t>
            </a:r>
            <a:r>
              <a:rPr lang="en-US" altLang="zh-CN" i="1" smtClean="0">
                <a:solidFill>
                  <a:srgbClr val="0000CC"/>
                </a:solidFill>
                <a:ea typeface="SimSun" pitchFamily="2" charset="-122"/>
              </a:rPr>
              <a:t>P</a:t>
            </a:r>
            <a:r>
              <a:rPr lang="en-US" altLang="zh-CN" sz="2800" i="1" baseline="-25000" smtClean="0">
                <a:solidFill>
                  <a:srgbClr val="0000CC"/>
                </a:solidFill>
                <a:ea typeface="SimSun" pitchFamily="2" charset="-122"/>
              </a:rPr>
              <a:t>┴</a:t>
            </a:r>
            <a:r>
              <a:rPr lang="en-US" altLang="zh-CN" smtClean="0">
                <a:solidFill>
                  <a:srgbClr val="0000CC"/>
                </a:solidFill>
                <a:ea typeface="SimSun" pitchFamily="2" charset="-122"/>
              </a:rPr>
              <a:t>,Q</a:t>
            </a:r>
            <a:r>
              <a:rPr lang="en-US" altLang="zh-CN" baseline="30000" smtClean="0">
                <a:solidFill>
                  <a:srgbClr val="0000CC"/>
                </a:solidFill>
                <a:ea typeface="SimSun" pitchFamily="2" charset="-122"/>
              </a:rPr>
              <a:t>2</a:t>
            </a:r>
            <a:r>
              <a:rPr lang="en-US" altLang="zh-CN" smtClean="0">
                <a:solidFill>
                  <a:srgbClr val="0000CC"/>
                </a:solidFill>
                <a:ea typeface="SimSun" pitchFamily="2" charset="-122"/>
              </a:rPr>
              <a:t>)  </a:t>
            </a:r>
          </a:p>
          <a:p>
            <a:pPr lvl="1" eaLnBrk="1" hangingPunct="1"/>
            <a:r>
              <a:rPr lang="en-US" altLang="zh-CN" smtClean="0">
                <a:solidFill>
                  <a:srgbClr val="0000CC"/>
                </a:solidFill>
                <a:ea typeface="SimSun" pitchFamily="2" charset="-122"/>
              </a:rPr>
              <a:t>Multi-facilities, global effort</a:t>
            </a:r>
          </a:p>
          <a:p>
            <a:pPr eaLnBrk="1" hangingPunct="1"/>
            <a:r>
              <a:rPr lang="en-US" altLang="en-US" smtClean="0">
                <a:ea typeface="SimSun" pitchFamily="2" charset="-122"/>
              </a:rPr>
              <a:t>Precision </a:t>
            </a:r>
            <a:r>
              <a:rPr lang="en-US" altLang="en-US" smtClean="0">
                <a:ea typeface="SimSun" pitchFamily="2" charset="-122"/>
                <a:sym typeface="Wingdings" pitchFamily="2" charset="2"/>
              </a:rPr>
              <a:t></a:t>
            </a:r>
            <a:r>
              <a:rPr lang="en-US" altLang="en-US" smtClean="0">
                <a:ea typeface="SimSun" pitchFamily="2" charset="-122"/>
              </a:rPr>
              <a:t> high statistics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  <a:ea typeface="SimSun" pitchFamily="2" charset="-122"/>
              </a:rPr>
              <a:t>high luminosity and large acceptance</a:t>
            </a:r>
          </a:p>
        </p:txBody>
      </p:sp>
    </p:spTree>
    <p:extLst>
      <p:ext uri="{BB962C8B-B14F-4D97-AF65-F5344CB8AC3E}">
        <p14:creationId xmlns:p14="http://schemas.microsoft.com/office/powerpoint/2010/main" val="100871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 bwMode="auto">
          <a:xfrm rot="5400000">
            <a:off x="986790" y="3920490"/>
            <a:ext cx="457200" cy="1760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369" tIns="45685" rIns="91369" bIns="456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prstClr val="black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928336" y="2025659"/>
            <a:ext cx="2130079" cy="4161254"/>
            <a:chOff x="7208295" y="1092328"/>
            <a:chExt cx="1935787" cy="4161198"/>
          </a:xfrm>
        </p:grpSpPr>
        <p:sp>
          <p:nvSpPr>
            <p:cNvPr id="50247" name="TextBox 34"/>
            <p:cNvSpPr txBox="1">
              <a:spLocks noChangeArrowheads="1"/>
            </p:cNvSpPr>
            <p:nvPr/>
          </p:nvSpPr>
          <p:spPr bwMode="auto">
            <a:xfrm>
              <a:off x="7973753" y="4914977"/>
              <a:ext cx="625253" cy="338549"/>
            </a:xfrm>
            <a:prstGeom prst="rect">
              <a:avLst/>
            </a:prstGeom>
            <a:noFill/>
            <a:ln w="476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H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D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7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8295" y="2952732"/>
              <a:ext cx="1901160" cy="152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314307" y="1092328"/>
              <a:ext cx="1829775" cy="13849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Calibri"/>
                  <a:cs typeface="Calibri"/>
                </a:rPr>
                <a:t>Hall C/</a:t>
              </a:r>
              <a:r>
                <a:rPr lang="en-US" sz="2400" i="0" dirty="0">
                  <a:solidFill>
                    <a:srgbClr val="000090"/>
                  </a:solidFill>
                  <a:latin typeface="Calibri"/>
                  <a:cs typeface="Calibri"/>
                </a:rPr>
                <a:t>SHMS</a:t>
              </a:r>
            </a:p>
            <a:p>
              <a:pPr algn="just">
                <a:buClr>
                  <a:srgbClr val="C00000"/>
                </a:buClr>
                <a:defRPr/>
              </a:pP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L-T studies, precise </a:t>
              </a:r>
              <a:r>
                <a:rPr lang="en-US" sz="2000" i="0" dirty="0">
                  <a:solidFill>
                    <a:srgbClr val="008000"/>
                  </a:solidFill>
                  <a:latin typeface="Symbol" pitchFamily="18" charset="2"/>
                  <a:cs typeface="Arial" pitchFamily="34" charset="0"/>
                </a:rPr>
                <a:t>p</a:t>
              </a:r>
              <a:r>
                <a:rPr lang="en-US" sz="2000" i="0" baseline="30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n-US" sz="2000" i="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en-US" sz="2000" i="0" dirty="0">
                  <a:solidFill>
                    <a:srgbClr val="008000"/>
                  </a:solidFill>
                  <a:latin typeface="Symbol" pitchFamily="18" charset="2"/>
                  <a:cs typeface="Arial" pitchFamily="34" charset="0"/>
                </a:rPr>
                <a:t>p</a:t>
              </a:r>
              <a:r>
                <a:rPr lang="en-US" sz="2000" i="0" baseline="30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sz="2000" i="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ratios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" y="2124083"/>
            <a:ext cx="2179321" cy="4124325"/>
            <a:chOff x="5029200" y="1514260"/>
            <a:chExt cx="1981847" cy="4124568"/>
          </a:xfrm>
        </p:grpSpPr>
        <p:sp>
          <p:nvSpPr>
            <p:cNvPr id="50241" name="TextBox 33"/>
            <p:cNvSpPr txBox="1">
              <a:spLocks noChangeArrowheads="1"/>
            </p:cNvSpPr>
            <p:nvPr/>
          </p:nvSpPr>
          <p:spPr bwMode="auto">
            <a:xfrm>
              <a:off x="5528126" y="5300254"/>
              <a:ext cx="915759" cy="338574"/>
            </a:xfrm>
            <a:prstGeom prst="rect">
              <a:avLst/>
            </a:prstGeom>
            <a:noFill/>
            <a:ln w="476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0" baseline="30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He, NH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9200" y="3893800"/>
              <a:ext cx="1917923" cy="12497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029201" y="1514260"/>
              <a:ext cx="1981846" cy="7694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Calibri"/>
                  <a:cs typeface="Calibri"/>
                </a:rPr>
                <a:t>Hall A/</a:t>
              </a:r>
              <a:r>
                <a:rPr lang="en-US" sz="2400" i="0" dirty="0">
                  <a:solidFill>
                    <a:srgbClr val="000090"/>
                  </a:solidFill>
                  <a:latin typeface="Calibri"/>
                  <a:cs typeface="Calibri"/>
                </a:rPr>
                <a:t>SBS</a:t>
              </a:r>
            </a:p>
            <a:p>
              <a:pPr>
                <a:buClr>
                  <a:srgbClr val="C00000"/>
                </a:buClr>
                <a:defRPr/>
              </a:pP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High x - Q</a:t>
              </a:r>
              <a:r>
                <a:rPr lang="en-US" sz="2000" i="0" baseline="3000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, 2-3D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029200" y="2609699"/>
              <a:ext cx="1942145" cy="107728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</a:pPr>
              <a:r>
                <a:rPr lang="en-US" sz="2400" i="0" dirty="0">
                  <a:solidFill>
                    <a:srgbClr val="FF0000"/>
                  </a:solidFill>
                  <a:latin typeface="Calibri" pitchFamily="34" charset="0"/>
                </a:rPr>
                <a:t>Hall A/</a:t>
              </a:r>
              <a:r>
                <a:rPr lang="en-US" sz="2400" i="0" dirty="0">
                  <a:solidFill>
                    <a:srgbClr val="000090"/>
                  </a:solidFill>
                  <a:latin typeface="Calibri" pitchFamily="34" charset="0"/>
                </a:rPr>
                <a:t>SOLID</a:t>
              </a:r>
            </a:p>
            <a:p>
              <a:pPr>
                <a:buClr>
                  <a:srgbClr val="C00000"/>
                </a:buClr>
              </a:pPr>
              <a:r>
                <a:rPr lang="en-US" sz="2000" i="0" dirty="0">
                  <a:solidFill>
                    <a:srgbClr val="008000"/>
                  </a:solidFill>
                  <a:latin typeface="Calibri" pitchFamily="34" charset="0"/>
                </a:rPr>
                <a:t>High </a:t>
              </a:r>
              <a:r>
                <a:rPr lang="en-US" sz="2000" i="0" dirty="0" err="1">
                  <a:solidFill>
                    <a:srgbClr val="008000"/>
                  </a:solidFill>
                  <a:latin typeface="Calibri" pitchFamily="34" charset="0"/>
                </a:rPr>
                <a:t>Lumi</a:t>
              </a:r>
              <a:r>
                <a:rPr lang="en-US" sz="2000" i="0" dirty="0">
                  <a:solidFill>
                    <a:srgbClr val="008000"/>
                  </a:solidFill>
                  <a:latin typeface="Calibri" pitchFamily="34" charset="0"/>
                </a:rPr>
                <a:t> and acceptance – 4D</a:t>
              </a:r>
              <a:endParaRPr lang="en-US" i="0" dirty="0" smtClean="0">
                <a:solidFill>
                  <a:srgbClr val="008000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Group 116"/>
          <p:cNvGrpSpPr>
            <a:grpSpLocks/>
          </p:cNvGrpSpPr>
          <p:nvPr/>
        </p:nvGrpSpPr>
        <p:grpSpPr bwMode="auto">
          <a:xfrm>
            <a:off x="2257593" y="3276626"/>
            <a:ext cx="3396456" cy="3319463"/>
            <a:chOff x="2454533" y="1604565"/>
            <a:chExt cx="3087133" cy="3319274"/>
          </a:xfrm>
        </p:grpSpPr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2454533" y="1604565"/>
              <a:ext cx="3087133" cy="3319274"/>
              <a:chOff x="2313423" y="786127"/>
              <a:chExt cx="3087133" cy="3319274"/>
            </a:xfrm>
          </p:grpSpPr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2313423" y="892313"/>
                <a:ext cx="3087133" cy="3213088"/>
                <a:chOff x="3152775" y="1058720"/>
                <a:chExt cx="3773766" cy="3981572"/>
              </a:xfrm>
            </p:grpSpPr>
            <p:sp>
              <p:nvSpPr>
                <p:cNvPr id="50216" name="Rectangle 5"/>
                <p:cNvSpPr>
                  <a:spLocks noChangeArrowheads="1"/>
                </p:cNvSpPr>
                <p:nvPr/>
              </p:nvSpPr>
              <p:spPr bwMode="auto">
                <a:xfrm rot="5400000">
                  <a:off x="4801262" y="-414998"/>
                  <a:ext cx="471488" cy="370178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17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6890529" y="1058722"/>
                  <a:ext cx="11112" cy="39256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18" name="Line 15"/>
                <p:cNvSpPr>
                  <a:spLocks noChangeShapeType="1"/>
                </p:cNvSpPr>
                <p:nvPr/>
              </p:nvSpPr>
              <p:spPr bwMode="auto">
                <a:xfrm>
                  <a:off x="3186114" y="1058720"/>
                  <a:ext cx="3740427" cy="112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grpSp>
              <p:nvGrpSpPr>
                <p:cNvPr id="11" name="Group 20"/>
                <p:cNvGrpSpPr>
                  <a:grpSpLocks/>
                </p:cNvGrpSpPr>
                <p:nvPr/>
              </p:nvGrpSpPr>
              <p:grpSpPr bwMode="auto">
                <a:xfrm>
                  <a:off x="4097330" y="1069976"/>
                  <a:ext cx="2341563" cy="647701"/>
                  <a:chOff x="2469" y="842"/>
                  <a:chExt cx="1475" cy="408"/>
                </a:xfrm>
              </p:grpSpPr>
              <p:sp>
                <p:nvSpPr>
                  <p:cNvPr id="5023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9" y="842"/>
                    <a:ext cx="311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U</a:t>
                    </a:r>
                  </a:p>
                </p:txBody>
              </p:sp>
              <p:sp>
                <p:nvSpPr>
                  <p:cNvPr id="50237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34" y="842"/>
                    <a:ext cx="283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L</a:t>
                    </a:r>
                  </a:p>
                </p:txBody>
              </p:sp>
              <p:sp>
                <p:nvSpPr>
                  <p:cNvPr id="50238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61" y="842"/>
                    <a:ext cx="283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T</a:t>
                    </a:r>
                  </a:p>
                </p:txBody>
              </p:sp>
            </p:grpSp>
            <p:pic>
              <p:nvPicPr>
                <p:cNvPr id="50220" name="Picture 40" descr="g1a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821199" y="2920481"/>
                  <a:ext cx="1056859" cy="928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1" name="Picture 44" descr="h1a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676641" y="1781318"/>
                  <a:ext cx="1119815" cy="93291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2" name="Picture 45" descr="h1al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773798" y="2920483"/>
                  <a:ext cx="1093212" cy="9525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3" name="Picture 46" descr="f1a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02515" y="1747983"/>
                  <a:ext cx="1181597" cy="962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4" name="Picture 41" descr="g1at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778956" y="4068179"/>
                  <a:ext cx="1244430" cy="853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25" name="Line 12"/>
                <p:cNvSpPr>
                  <a:spLocks noChangeShapeType="1"/>
                </p:cNvSpPr>
                <p:nvPr/>
              </p:nvSpPr>
              <p:spPr bwMode="auto">
                <a:xfrm>
                  <a:off x="4805335" y="1093694"/>
                  <a:ext cx="0" cy="39256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881437" y="1069980"/>
                  <a:ext cx="0" cy="39257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7" name="Line 41"/>
                <p:cNvSpPr>
                  <a:spLocks noChangeShapeType="1"/>
                </p:cNvSpPr>
                <p:nvPr/>
              </p:nvSpPr>
              <p:spPr bwMode="auto">
                <a:xfrm>
                  <a:off x="3170026" y="3891658"/>
                  <a:ext cx="374042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167064" y="4981737"/>
                  <a:ext cx="3740427" cy="223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pic>
              <p:nvPicPr>
                <p:cNvPr id="50229" name="Picture 43" descr="h1h1at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5818093" y="4108111"/>
                  <a:ext cx="1072437" cy="8528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30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5785657" y="1058722"/>
                  <a:ext cx="17131" cy="39256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pic>
              <p:nvPicPr>
                <p:cNvPr id="50231" name="Picture 42" descr="f1at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3914488" y="4015332"/>
                  <a:ext cx="821018" cy="8985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32" name="Rectangle 6"/>
                <p:cNvSpPr>
                  <a:spLocks noChangeArrowheads="1"/>
                </p:cNvSpPr>
                <p:nvPr/>
              </p:nvSpPr>
              <p:spPr bwMode="auto">
                <a:xfrm>
                  <a:off x="3152775" y="1069981"/>
                  <a:ext cx="728662" cy="38745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3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185900" y="1069983"/>
                  <a:ext cx="17461" cy="39703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4" name="Line 8"/>
                <p:cNvSpPr>
                  <a:spLocks noChangeShapeType="1"/>
                </p:cNvSpPr>
                <p:nvPr/>
              </p:nvSpPr>
              <p:spPr bwMode="auto">
                <a:xfrm>
                  <a:off x="3181139" y="2760397"/>
                  <a:ext cx="3740427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5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181140" y="1671640"/>
                  <a:ext cx="3740427" cy="1110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</p:grpSp>
          <p:cxnSp>
            <p:nvCxnSpPr>
              <p:cNvPr id="41" name="Straight Connector 40"/>
              <p:cNvCxnSpPr>
                <a:cxnSpLocks noChangeShapeType="1"/>
                <a:stCxn id="50218" idx="0"/>
              </p:cNvCxnSpPr>
              <p:nvPr/>
            </p:nvCxnSpPr>
            <p:spPr bwMode="auto">
              <a:xfrm>
                <a:off x="2340405" y="892484"/>
                <a:ext cx="512671" cy="4936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2" name="TextBox 41"/>
              <p:cNvSpPr txBox="1"/>
              <p:nvPr/>
            </p:nvSpPr>
            <p:spPr>
              <a:xfrm>
                <a:off x="2586424" y="786127"/>
                <a:ext cx="323749" cy="4616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i="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Times"/>
                  </a:rPr>
                  <a:t>q</a:t>
                </a:r>
              </a:p>
            </p:txBody>
          </p:sp>
          <p:sp>
            <p:nvSpPr>
              <p:cNvPr id="50215" name="TextBox 61"/>
              <p:cNvSpPr txBox="1">
                <a:spLocks noChangeArrowheads="1"/>
              </p:cNvSpPr>
              <p:nvPr/>
            </p:nvSpPr>
            <p:spPr bwMode="auto">
              <a:xfrm>
                <a:off x="2313427" y="962419"/>
                <a:ext cx="351431" cy="461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i="0">
                    <a:solidFill>
                      <a:prstClr val="black"/>
                    </a:solidFill>
                    <a:latin typeface="Calibri" pitchFamily="34" charset="0"/>
                  </a:rPr>
                  <a:t>N</a:t>
                </a:r>
              </a:p>
            </p:txBody>
          </p:sp>
        </p:grpSp>
        <p:grpSp>
          <p:nvGrpSpPr>
            <p:cNvPr id="14" name="Group 115"/>
            <p:cNvGrpSpPr>
              <a:grpSpLocks/>
            </p:cNvGrpSpPr>
            <p:nvPr/>
          </p:nvGrpSpPr>
          <p:grpSpPr bwMode="auto">
            <a:xfrm>
              <a:off x="2488131" y="2214192"/>
              <a:ext cx="575974" cy="2661201"/>
              <a:chOff x="2488131" y="2214192"/>
              <a:chExt cx="575974" cy="266120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488131" y="2214192"/>
                <a:ext cx="575974" cy="86403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03" name="TextBox 94"/>
              <p:cNvSpPr txBox="1">
                <a:spLocks noChangeArrowheads="1"/>
              </p:cNvSpPr>
              <p:nvPr/>
            </p:nvSpPr>
            <p:spPr bwMode="auto">
              <a:xfrm>
                <a:off x="2530729" y="2366600"/>
                <a:ext cx="411170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U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96758" y="3114320"/>
                <a:ext cx="540000" cy="864000"/>
              </a:xfrm>
              <a:prstGeom prst="rect">
                <a:avLst/>
              </a:prstGeom>
              <a:solidFill>
                <a:srgbClr val="ACFF3E">
                  <a:alpha val="60000"/>
                </a:srgb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498789" y="4011393"/>
                <a:ext cx="540000" cy="864000"/>
              </a:xfrm>
              <a:prstGeom prst="rect">
                <a:avLst/>
              </a:prstGeom>
              <a:solidFill>
                <a:srgbClr val="02D4FF">
                  <a:alpha val="40000"/>
                </a:srgb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10" name="TextBox 97"/>
              <p:cNvSpPr txBox="1">
                <a:spLocks noChangeArrowheads="1"/>
              </p:cNvSpPr>
              <p:nvPr/>
            </p:nvSpPr>
            <p:spPr bwMode="auto">
              <a:xfrm>
                <a:off x="2538391" y="3264733"/>
                <a:ext cx="325205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L</a:t>
                </a:r>
              </a:p>
            </p:txBody>
          </p:sp>
          <p:sp>
            <p:nvSpPr>
              <p:cNvPr id="50211" name="TextBox 98"/>
              <p:cNvSpPr txBox="1">
                <a:spLocks noChangeArrowheads="1"/>
              </p:cNvSpPr>
              <p:nvPr/>
            </p:nvSpPr>
            <p:spPr bwMode="auto">
              <a:xfrm>
                <a:off x="2606926" y="4119280"/>
                <a:ext cx="352889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T</a:t>
                </a:r>
              </a:p>
            </p:txBody>
          </p:sp>
        </p:grpSp>
      </p:grpSp>
      <p:sp>
        <p:nvSpPr>
          <p:cNvPr id="82" name="Rectangle 81"/>
          <p:cNvSpPr/>
          <p:nvPr/>
        </p:nvSpPr>
        <p:spPr bwMode="auto">
          <a:xfrm rot="5400000">
            <a:off x="6267450" y="3851910"/>
            <a:ext cx="457200" cy="15925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369" tIns="45685" rIns="91369" bIns="456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prstClr val="black"/>
              </a:solidFill>
            </a:endParaRPr>
          </a:p>
        </p:txBody>
      </p:sp>
      <p:sp>
        <p:nvSpPr>
          <p:cNvPr id="50188" name="TextBox 33"/>
          <p:cNvSpPr txBox="1">
            <a:spLocks noChangeArrowheads="1"/>
          </p:cNvSpPr>
          <p:nvPr/>
        </p:nvSpPr>
        <p:spPr bwMode="auto">
          <a:xfrm>
            <a:off x="5863534" y="5758241"/>
            <a:ext cx="2179320" cy="584705"/>
          </a:xfrm>
          <a:prstGeom prst="rect">
            <a:avLst/>
          </a:prstGeom>
          <a:noFill/>
          <a:ln w="47625">
            <a:solidFill>
              <a:srgbClr val="000000"/>
            </a:solidFill>
            <a:miter lim="800000"/>
            <a:headEnd/>
            <a:tailEnd/>
          </a:ln>
        </p:spPr>
        <p:txBody>
          <a:bodyPr lIns="91369" tIns="45685" rIns="91369" bIns="45685">
            <a:spAutoFit/>
          </a:bodyPr>
          <a:lstStyle/>
          <a:p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/D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NH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/ND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HD</a:t>
            </a:r>
          </a:p>
        </p:txBody>
      </p:sp>
      <p:pic>
        <p:nvPicPr>
          <p:cNvPr id="76" name="Picture 3"/>
          <p:cNvPicPr>
            <a:picLocks noChangeAspect="1"/>
          </p:cNvPicPr>
          <p:nvPr/>
        </p:nvPicPr>
        <p:blipFill>
          <a:blip r:embed="rId12" cstate="print"/>
          <a:srcRect l="20206" t="10916" r="12640" b="15477"/>
          <a:stretch>
            <a:fillRect/>
          </a:stretch>
        </p:blipFill>
        <p:spPr bwMode="auto">
          <a:xfrm>
            <a:off x="5791735" y="3821979"/>
            <a:ext cx="2220703" cy="168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848350" y="2003425"/>
            <a:ext cx="2221230" cy="138492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38100" algn="l" rotWithShape="0">
              <a:srgbClr val="808080">
                <a:alpha val="39999"/>
              </a:srgbClr>
            </a:outerShdw>
          </a:effectLst>
        </p:spPr>
        <p:txBody>
          <a:bodyPr lIns="91369" tIns="45685" rIns="91369" bIns="45685">
            <a:spAutoFit/>
          </a:bodyPr>
          <a:lstStyle/>
          <a:p>
            <a:pPr algn="ctr">
              <a:buClr>
                <a:srgbClr val="C00000"/>
              </a:buClr>
              <a:defRPr/>
            </a:pPr>
            <a:r>
              <a:rPr lang="en-US" sz="2400" i="0" dirty="0">
                <a:solidFill>
                  <a:srgbClr val="FF0000"/>
                </a:solidFill>
                <a:latin typeface="Calibri"/>
                <a:cs typeface="Calibri"/>
              </a:rPr>
              <a:t>Hall B/</a:t>
            </a:r>
            <a:r>
              <a:rPr lang="en-US" sz="2400" i="0" dirty="0">
                <a:solidFill>
                  <a:srgbClr val="000090"/>
                </a:solidFill>
                <a:latin typeface="Calibri"/>
                <a:cs typeface="Calibri"/>
              </a:rPr>
              <a:t>CLAS12</a:t>
            </a:r>
            <a:endParaRPr lang="en-US" sz="2400" i="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buClr>
                <a:srgbClr val="C00000"/>
              </a:buClr>
              <a:defRPr/>
            </a:pPr>
            <a:r>
              <a:rPr lang="en-US" sz="2000" i="0" dirty="0">
                <a:solidFill>
                  <a:srgbClr val="008000"/>
                </a:solidFill>
                <a:latin typeface="Calibri"/>
                <a:cs typeface="Calibri"/>
              </a:rPr>
              <a:t>General survey, medium luminosity</a:t>
            </a: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2404111" y="1104900"/>
            <a:ext cx="3268980" cy="1981200"/>
            <a:chOff x="0" y="0"/>
            <a:chExt cx="2699" cy="1737"/>
          </a:xfrm>
        </p:grpSpPr>
        <p:pic>
          <p:nvPicPr>
            <p:cNvPr id="87" name="Picture 3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2699" cy="1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39700" dir="2700000" algn="tl" rotWithShape="0">
                <a:srgbClr val="333333">
                  <a:alpha val="64999"/>
                </a:srgbClr>
              </a:outerShdw>
            </a:effectLst>
          </p:spPr>
        </p:pic>
        <p:sp>
          <p:nvSpPr>
            <p:cNvPr id="50197" name="Rectangle 4"/>
            <p:cNvSpPr>
              <a:spLocks/>
            </p:cNvSpPr>
            <p:nvPr/>
          </p:nvSpPr>
          <p:spPr bwMode="auto">
            <a:xfrm>
              <a:off x="132" y="1536"/>
              <a:ext cx="1120" cy="2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2400" b="0" i="0">
                <a:solidFill>
                  <a:prstClr val="black"/>
                </a:solidFill>
                <a:latin typeface="Times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2030744" y="285753"/>
            <a:ext cx="6637021" cy="707815"/>
          </a:xfrm>
          <a:prstGeom prst="rect">
            <a:avLst/>
          </a:prstGeom>
          <a:noFill/>
        </p:spPr>
        <p:txBody>
          <a:bodyPr wrap="square" lIns="91369" tIns="45685" rIns="91369" bIns="45685">
            <a:spAutoFit/>
          </a:bodyPr>
          <a:lstStyle/>
          <a:p>
            <a:pPr algn="ctr">
              <a:defRPr/>
            </a:pPr>
            <a:r>
              <a:rPr lang="en-US" sz="4000" b="0" i="0" dirty="0">
                <a:ln w="11430"/>
                <a:solidFill>
                  <a:srgbClr val="FF37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  <a:cs typeface="Calibri"/>
              </a:rPr>
              <a:t>Multi-Halls SIDIS Program</a:t>
            </a:r>
            <a:endParaRPr lang="en-US" sz="4000" b="0" i="0" dirty="0">
              <a:solidFill>
                <a:prstClr val="black"/>
              </a:solidFill>
              <a:latin typeface="Times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Text Box 2"/>
          <p:cNvSpPr txBox="1">
            <a:spLocks noChangeArrowheads="1"/>
          </p:cNvSpPr>
          <p:nvPr/>
        </p:nvSpPr>
        <p:spPr bwMode="auto">
          <a:xfrm>
            <a:off x="1725116" y="2651478"/>
            <a:ext cx="457709" cy="86340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eaVert" wrap="none" lIns="89481" tIns="46529" rIns="89481" bIns="46529">
            <a:spAutoFit/>
          </a:bodyPr>
          <a:lstStyle/>
          <a:p>
            <a:pPr defTabSz="453163" eaLnBrk="1" hangingPunct="1">
              <a:buClr>
                <a:srgbClr val="000000"/>
              </a:buClr>
              <a:buSzPct val="100000"/>
              <a:tabLst>
                <a:tab pos="0" algn="l"/>
                <a:tab pos="907887" algn="l"/>
                <a:tab pos="1817329" algn="l"/>
                <a:tab pos="2726783" algn="l"/>
                <a:tab pos="3636237" algn="l"/>
                <a:tab pos="4544111" algn="l"/>
                <a:tab pos="5453564" algn="l"/>
                <a:tab pos="6363017" algn="l"/>
                <a:tab pos="7272472" algn="l"/>
                <a:tab pos="8181919" algn="l"/>
                <a:tab pos="9089797" algn="l"/>
                <a:tab pos="9999251" algn="l"/>
              </a:tabLst>
            </a:pPr>
            <a:r>
              <a:rPr lang="en-GB" sz="1800" b="0" i="0">
                <a:solidFill>
                  <a:srgbClr val="000000"/>
                </a:solidFill>
                <a:latin typeface="Arial" charset="0"/>
                <a:ea typeface="SimSun" pitchFamily="2" charset="-122"/>
              </a:rPr>
              <a:t>            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title"/>
          </p:nvPr>
        </p:nvSpPr>
        <p:spPr>
          <a:xfrm>
            <a:off x="184377" y="263363"/>
            <a:ext cx="9826625" cy="530490"/>
          </a:xfrm>
        </p:spPr>
        <p:txBody>
          <a:bodyPr/>
          <a:lstStyle/>
          <a:p>
            <a:pPr eaLnBrk="1" hangingPunct="1">
              <a:buClr>
                <a:srgbClr val="1D0EB7"/>
              </a:buClr>
              <a:tabLst>
                <a:tab pos="0" algn="l"/>
                <a:tab pos="907887" algn="l"/>
                <a:tab pos="1817329" algn="l"/>
                <a:tab pos="2726783" algn="l"/>
                <a:tab pos="3636237" algn="l"/>
                <a:tab pos="4544111" algn="l"/>
                <a:tab pos="5453564" algn="l"/>
                <a:tab pos="6363017" algn="l"/>
                <a:tab pos="7272472" algn="l"/>
                <a:tab pos="8181919" algn="l"/>
                <a:tab pos="9089797" algn="l"/>
                <a:tab pos="9999251" algn="l"/>
              </a:tabLst>
            </a:pPr>
            <a:r>
              <a:rPr lang="en-GB" sz="2800" dirty="0" err="1">
                <a:solidFill>
                  <a:srgbClr val="FF0000"/>
                </a:solidFill>
              </a:rPr>
              <a:t>SoLID</a:t>
            </a:r>
            <a:r>
              <a:rPr lang="en-GB" sz="2800" dirty="0">
                <a:solidFill>
                  <a:srgbClr val="FF0000"/>
                </a:solidFill>
              </a:rPr>
              <a:t> for SIDIS/PVDIS with 12 </a:t>
            </a:r>
            <a:r>
              <a:rPr lang="en-GB" sz="2800" dirty="0" err="1">
                <a:solidFill>
                  <a:srgbClr val="FF0000"/>
                </a:solidFill>
              </a:rPr>
              <a:t>GeV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 err="1">
                <a:solidFill>
                  <a:srgbClr val="FF0000"/>
                </a:solidFill>
              </a:rPr>
              <a:t>JLab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356356" name="Picture 2" descr="C:\Users\Huang Jin\AppData\Local\Temp\solid_BaBar_SIDIS_1tr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2008" y="2061692"/>
            <a:ext cx="6289663" cy="454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57" name="Rectangle 20"/>
          <p:cNvSpPr>
            <a:spLocks noChangeArrowheads="1"/>
          </p:cNvSpPr>
          <p:nvPr/>
        </p:nvSpPr>
        <p:spPr bwMode="auto">
          <a:xfrm>
            <a:off x="705433" y="929599"/>
            <a:ext cx="8418513" cy="132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18" tIns="45456" rIns="90918" bIns="45456">
            <a:spAutoFit/>
          </a:bodyPr>
          <a:lstStyle/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Exciting physics program: </a:t>
            </a:r>
          </a:p>
          <a:p>
            <a:pPr eaLnBrk="1" hangingPunct="1"/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n-US" sz="2000" i="0" dirty="0">
                <a:solidFill>
                  <a:srgbClr val="0000FF"/>
                </a:solidFill>
                <a:latin typeface="Calibri" pitchFamily="34" charset="0"/>
              </a:rPr>
              <a:t>Five approved experiments:  </a:t>
            </a:r>
          </a:p>
          <a:p>
            <a:pPr eaLnBrk="1" hangingPunct="1"/>
            <a:r>
              <a:rPr lang="en-US" sz="2000" i="0" dirty="0">
                <a:solidFill>
                  <a:srgbClr val="0000FF"/>
                </a:solidFill>
                <a:latin typeface="Calibri" pitchFamily="34" charset="0"/>
              </a:rPr>
              <a:t>         </a:t>
            </a:r>
            <a:r>
              <a:rPr lang="en-US" sz="2000" i="0" dirty="0">
                <a:solidFill>
                  <a:srgbClr val="C00000"/>
                </a:solidFill>
                <a:latin typeface="Calibri" pitchFamily="34" charset="0"/>
              </a:rPr>
              <a:t>three SIDIS “A rated”, one PVDIS “A rated”, one J/Psi “A- rated”</a:t>
            </a:r>
          </a:p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International collaboration: </a:t>
            </a:r>
            <a:r>
              <a:rPr lang="en-US" sz="2000" i="0" dirty="0" smtClean="0">
                <a:solidFill>
                  <a:schemeClr val="tx1"/>
                </a:solidFill>
                <a:latin typeface="Calibri" pitchFamily="34" charset="0"/>
              </a:rPr>
              <a:t>nine countries </a:t>
            </a: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and 50+ institutions</a:t>
            </a:r>
          </a:p>
        </p:txBody>
      </p:sp>
      <p:sp>
        <p:nvSpPr>
          <p:cNvPr id="356358" name="Rectangle 21"/>
          <p:cNvSpPr>
            <a:spLocks noChangeArrowheads="1"/>
          </p:cNvSpPr>
          <p:nvPr/>
        </p:nvSpPr>
        <p:spPr bwMode="auto">
          <a:xfrm>
            <a:off x="73598" y="3083154"/>
            <a:ext cx="3802366" cy="25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GEMs for tracking </a:t>
            </a:r>
          </a:p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Cherenkov and EM Calorimeter for electron PID </a:t>
            </a:r>
          </a:p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Heavy Gas Cherenkov and MRPC (TOF) for </a:t>
            </a:r>
            <a:r>
              <a:rPr lang="en-US" sz="2000" i="0" dirty="0" err="1">
                <a:solidFill>
                  <a:schemeClr val="tx1"/>
                </a:solidFill>
                <a:latin typeface="Calibri" pitchFamily="34" charset="0"/>
              </a:rPr>
              <a:t>pion</a:t>
            </a:r>
            <a:r>
              <a:rPr lang="en-US" sz="2000" i="0" dirty="0">
                <a:solidFill>
                  <a:schemeClr val="tx1"/>
                </a:solidFill>
                <a:latin typeface="Calibri" pitchFamily="34" charset="0"/>
              </a:rPr>
              <a:t> PID</a:t>
            </a:r>
          </a:p>
          <a:p>
            <a:pPr indent="170527" eaLnBrk="1" hangingPunct="1"/>
            <a:endParaRPr lang="en-US" sz="2000" i="0" dirty="0">
              <a:solidFill>
                <a:schemeClr val="tx1"/>
              </a:solidFill>
              <a:latin typeface="Calibri" pitchFamily="34" charset="0"/>
            </a:endParaRPr>
          </a:p>
          <a:p>
            <a:pPr indent="170527" eaLnBrk="1" hangingPunct="1">
              <a:buFont typeface="Arial" charset="0"/>
              <a:buChar char="•"/>
            </a:pPr>
            <a:r>
              <a:rPr lang="en-US" sz="2000" i="0" dirty="0">
                <a:solidFill>
                  <a:srgbClr val="0000FF"/>
                </a:solidFill>
                <a:latin typeface="Calibri" pitchFamily="34" charset="0"/>
              </a:rPr>
              <a:t>CLEOII Magnet (official)</a:t>
            </a:r>
            <a:endParaRPr lang="en-US" sz="2000" i="0" dirty="0">
              <a:solidFill>
                <a:schemeClr val="tx1"/>
              </a:solidFill>
              <a:latin typeface="Calibri" pitchFamily="34" charset="0"/>
            </a:endParaRPr>
          </a:p>
          <a:p>
            <a:pPr indent="170527" eaLnBrk="1" hangingPunct="1">
              <a:buFont typeface="Arial" charset="0"/>
              <a:buChar char="•"/>
            </a:pPr>
            <a:r>
              <a:rPr lang="en-US" sz="2000" i="0" dirty="0" err="1" smtClean="0">
                <a:solidFill>
                  <a:srgbClr val="0000FF"/>
                </a:solidFill>
                <a:latin typeface="Calibri" pitchFamily="34" charset="0"/>
              </a:rPr>
              <a:t>pCDR</a:t>
            </a:r>
            <a:r>
              <a:rPr lang="en-US" sz="2000" i="0" dirty="0" smtClean="0">
                <a:solidFill>
                  <a:srgbClr val="0000FF"/>
                </a:solidFill>
                <a:latin typeface="Calibri" pitchFamily="34" charset="0"/>
              </a:rPr>
              <a:t> completed, finalizing cost</a:t>
            </a:r>
            <a:endParaRPr lang="en-US" sz="2000" i="0" dirty="0">
              <a:solidFill>
                <a:srgbClr val="0000FF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448"/>
            <a:ext cx="10058400" cy="1330772"/>
          </a:xfrm>
        </p:spPr>
        <p:txBody>
          <a:bodyPr/>
          <a:lstStyle/>
          <a:p>
            <a:pPr eaLnBrk="1" hangingPunct="1"/>
            <a:r>
              <a:rPr lang="en-US" sz="2800" i="1" dirty="0" smtClean="0">
                <a:solidFill>
                  <a:srgbClr val="FF0000"/>
                </a:solidFill>
              </a:rPr>
              <a:t>Mapping </a:t>
            </a:r>
            <a:r>
              <a:rPr lang="en-US" sz="2800" i="1" dirty="0">
                <a:solidFill>
                  <a:srgbClr val="FF0000"/>
                </a:solidFill>
              </a:rPr>
              <a:t>of Collins(</a:t>
            </a:r>
            <a:r>
              <a:rPr lang="en-US" sz="2800" i="1" dirty="0" err="1">
                <a:solidFill>
                  <a:srgbClr val="FF0000"/>
                </a:solidFill>
              </a:rPr>
              <a:t>Sivers</a:t>
            </a:r>
            <a:r>
              <a:rPr lang="en-US" sz="2800" i="1" dirty="0">
                <a:solidFill>
                  <a:srgbClr val="FF0000"/>
                </a:solidFill>
              </a:rPr>
              <a:t>) Asymmetries with </a:t>
            </a:r>
            <a:r>
              <a:rPr lang="en-US" sz="2800" i="1" dirty="0" err="1">
                <a:solidFill>
                  <a:srgbClr val="FF0000"/>
                </a:solidFill>
              </a:rPr>
              <a:t>SoLID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E12-10-006 (</a:t>
            </a:r>
            <a:r>
              <a:rPr lang="en-US" sz="1600" dirty="0" smtClean="0">
                <a:solidFill>
                  <a:schemeClr val="tx1"/>
                </a:solidFill>
              </a:rPr>
              <a:t>n) </a:t>
            </a:r>
            <a:r>
              <a:rPr lang="en-US" sz="1600" b="0" dirty="0" smtClean="0">
                <a:solidFill>
                  <a:srgbClr val="0000FF"/>
                </a:solidFill>
              </a:rPr>
              <a:t>Spokespersons: J. P. Chen, H. Gao, X. Jiang, J. C. Peng and X. Qian</a:t>
            </a:r>
            <a:br>
              <a:rPr lang="en-US" sz="1600" b="0" dirty="0" smtClean="0">
                <a:solidFill>
                  <a:srgbClr val="0000FF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E12-11-108(p): </a:t>
            </a:r>
            <a:r>
              <a:rPr lang="en-US" sz="1600" b="0" dirty="0" smtClean="0">
                <a:solidFill>
                  <a:srgbClr val="0000FF"/>
                </a:solidFill>
              </a:rPr>
              <a:t>K. </a:t>
            </a:r>
            <a:r>
              <a:rPr lang="en-US" sz="1600" b="0" dirty="0" err="1" smtClean="0">
                <a:solidFill>
                  <a:srgbClr val="0000FF"/>
                </a:solidFill>
              </a:rPr>
              <a:t>Allada</a:t>
            </a:r>
            <a:r>
              <a:rPr lang="en-US" sz="1600" b="0" dirty="0" smtClean="0">
                <a:solidFill>
                  <a:srgbClr val="0000FF"/>
                </a:solidFill>
              </a:rPr>
              <a:t>, J. P. Chen, H. Gao,  X. Li and Z. E. </a:t>
            </a:r>
            <a:r>
              <a:rPr lang="en-US" sz="1600" b="0" dirty="0" err="1" smtClean="0">
                <a:solidFill>
                  <a:srgbClr val="0000FF"/>
                </a:solidFill>
              </a:rPr>
              <a:t>Meziani</a:t>
            </a:r>
            <a:r>
              <a:rPr lang="en-US" sz="1600" b="0" dirty="0" smtClean="0">
                <a:solidFill>
                  <a:srgbClr val="0000FF"/>
                </a:solidFill>
              </a:rPr>
              <a:t> </a:t>
            </a:r>
            <a:r>
              <a:rPr lang="en-US" sz="2800" dirty="0">
                <a:solidFill>
                  <a:srgbClr val="2D16D4"/>
                </a:solidFill>
              </a:rPr>
              <a:t/>
            </a:r>
            <a:br>
              <a:rPr lang="en-US" sz="2800" dirty="0">
                <a:solidFill>
                  <a:srgbClr val="2D16D4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Both Approved with “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chemeClr val="tx1"/>
                </a:solidFill>
              </a:rPr>
              <a:t>” Rating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58668"/>
            <a:ext cx="2934253" cy="5205905"/>
          </a:xfrm>
        </p:spPr>
        <p:txBody>
          <a:bodyPr/>
          <a:lstStyle/>
          <a:p>
            <a:pPr eaLnBrk="1" hangingPunct="1"/>
            <a:r>
              <a:rPr lang="en-US" sz="2400" dirty="0"/>
              <a:t>Both </a:t>
            </a:r>
            <a:r>
              <a:rPr lang="en-US" sz="2400" dirty="0">
                <a:latin typeface="Symbol" pitchFamily="18" charset="2"/>
              </a:rPr>
              <a:t>p</a:t>
            </a:r>
            <a:r>
              <a:rPr lang="en-US" sz="2400" dirty="0"/>
              <a:t>+ and </a:t>
            </a:r>
            <a:r>
              <a:rPr lang="en-US" sz="2400" dirty="0">
                <a:latin typeface="Symbol" pitchFamily="18" charset="2"/>
              </a:rPr>
              <a:t>p</a:t>
            </a:r>
            <a:r>
              <a:rPr lang="en-US" sz="2400" dirty="0"/>
              <a:t>-</a:t>
            </a:r>
          </a:p>
          <a:p>
            <a:pPr eaLnBrk="1" hangingPunct="1"/>
            <a:r>
              <a:rPr lang="en-US" sz="2400" dirty="0"/>
              <a:t>Precision Map in </a:t>
            </a:r>
          </a:p>
          <a:p>
            <a:pPr eaLnBrk="1" hangingPunct="1">
              <a:buFontTx/>
              <a:buNone/>
            </a:pPr>
            <a:r>
              <a:rPr lang="en-US" sz="2400" dirty="0"/>
              <a:t>     x(0.05-0.65</a:t>
            </a:r>
            <a:r>
              <a:rPr lang="en-US" sz="2400" dirty="0" smtClean="0"/>
              <a:t>),  </a:t>
            </a:r>
            <a:r>
              <a:rPr lang="en-US" sz="2400" dirty="0"/>
              <a:t>z(0.3-0.7</a:t>
            </a:r>
            <a:r>
              <a:rPr lang="en-US" sz="2400" dirty="0" smtClean="0"/>
              <a:t>),</a:t>
            </a:r>
            <a:endParaRPr lang="en-US" sz="2400" dirty="0"/>
          </a:p>
          <a:p>
            <a:pPr eaLnBrk="1" hangingPunct="1">
              <a:buFontTx/>
              <a:buNone/>
            </a:pPr>
            <a:r>
              <a:rPr lang="en-US" sz="2400" dirty="0"/>
              <a:t>    </a:t>
            </a:r>
            <a:r>
              <a:rPr lang="en-US" sz="2400" dirty="0" smtClean="0"/>
              <a:t>Q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(1-8),</a:t>
            </a:r>
            <a:r>
              <a:rPr lang="en-US" sz="2400" dirty="0"/>
              <a:t> </a:t>
            </a:r>
            <a:r>
              <a:rPr lang="en-US" sz="2400" dirty="0" smtClean="0"/>
              <a:t>P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(0-1.6</a:t>
            </a:r>
            <a:r>
              <a:rPr lang="en-US" sz="2400" dirty="0"/>
              <a:t>)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/>
            <a:r>
              <a:rPr lang="en-US" sz="2400" dirty="0" smtClean="0"/>
              <a:t>Extract </a:t>
            </a:r>
            <a:r>
              <a:rPr lang="en-US" sz="2400" dirty="0" smtClean="0"/>
              <a:t>tensor charge for</a:t>
            </a:r>
            <a:r>
              <a:rPr lang="en-US" sz="2400" dirty="0"/>
              <a:t> </a:t>
            </a:r>
            <a:r>
              <a:rPr lang="en-US" sz="2400" dirty="0" smtClean="0"/>
              <a:t>d and u quarks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smtClean="0"/>
              <a:t>Study quark </a:t>
            </a:r>
            <a:r>
              <a:rPr lang="en-US" sz="2400" dirty="0" smtClean="0"/>
              <a:t>or</a:t>
            </a:r>
            <a:r>
              <a:rPr lang="en-US" sz="2400" dirty="0" smtClean="0"/>
              <a:t>bital motion</a:t>
            </a:r>
            <a:endParaRPr lang="en-US" sz="2400" dirty="0"/>
          </a:p>
        </p:txBody>
      </p:sp>
      <p:pic>
        <p:nvPicPr>
          <p:cNvPr id="3573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5309" y="1714912"/>
            <a:ext cx="6905625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7381" name="Rectangle 4"/>
          <p:cNvSpPr>
            <a:spLocks noChangeArrowheads="1"/>
          </p:cNvSpPr>
          <p:nvPr/>
        </p:nvSpPr>
        <p:spPr bwMode="auto">
          <a:xfrm>
            <a:off x="4669372" y="1648105"/>
            <a:ext cx="3905472" cy="4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858" tIns="45428" rIns="90858" bIns="45428">
            <a:spAutoFit/>
          </a:bodyPr>
          <a:lstStyle/>
          <a:p>
            <a:r>
              <a:rPr lang="en-US" sz="2400" dirty="0">
                <a:solidFill>
                  <a:srgbClr val="2D16D4"/>
                </a:solidFill>
              </a:rPr>
              <a:t>Collins  (</a:t>
            </a:r>
            <a:r>
              <a:rPr lang="en-US" sz="2400" dirty="0" err="1">
                <a:solidFill>
                  <a:srgbClr val="2D16D4"/>
                </a:solidFill>
              </a:rPr>
              <a:t>Sivers</a:t>
            </a:r>
            <a:r>
              <a:rPr lang="en-US" sz="2400" dirty="0">
                <a:solidFill>
                  <a:srgbClr val="2D16D4"/>
                </a:solidFill>
              </a:rPr>
              <a:t>) Asymmetries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" y="685804"/>
            <a:ext cx="91360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7" name="Title 1"/>
          <p:cNvSpPr>
            <a:spLocks noGrp="1"/>
          </p:cNvSpPr>
          <p:nvPr>
            <p:ph type="title"/>
          </p:nvPr>
        </p:nvSpPr>
        <p:spPr>
          <a:xfrm>
            <a:off x="0" y="101443"/>
            <a:ext cx="10058400" cy="530591"/>
          </a:xfrm>
        </p:spPr>
        <p:txBody>
          <a:bodyPr/>
          <a:lstStyle/>
          <a:p>
            <a:pPr eaLnBrk="1" hangingPunct="1"/>
            <a:r>
              <a:rPr lang="en-US" sz="2800"/>
              <a:t>Map Collins and Sivers asymmetries in 4-D (x, z, Q</a:t>
            </a:r>
            <a:r>
              <a:rPr lang="en-US" sz="2800" baseline="30000"/>
              <a:t>2</a:t>
            </a:r>
            <a:r>
              <a:rPr lang="en-US" sz="2800"/>
              <a:t>, P</a:t>
            </a:r>
            <a:r>
              <a:rPr lang="en-US" sz="2800" baseline="-25000"/>
              <a:t>T</a:t>
            </a:r>
            <a:r>
              <a:rPr lang="en-US" sz="2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03397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/>
          <p:cNvSpPr>
            <a:spLocks noGrp="1"/>
          </p:cNvSpPr>
          <p:nvPr>
            <p:ph type="title"/>
          </p:nvPr>
        </p:nvSpPr>
        <p:spPr>
          <a:xfrm>
            <a:off x="188957" y="115752"/>
            <a:ext cx="7689850" cy="530529"/>
          </a:xfrm>
        </p:spPr>
        <p:txBody>
          <a:bodyPr/>
          <a:lstStyle/>
          <a:p>
            <a:pPr eaLnBrk="1" hangingPunct="1"/>
            <a:r>
              <a:rPr lang="en-US" sz="2800"/>
              <a:t>Expected Improvement: Sivers Function</a:t>
            </a:r>
          </a:p>
        </p:txBody>
      </p:sp>
      <p:sp>
        <p:nvSpPr>
          <p:cNvPr id="22733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10058400" cy="5791200"/>
          </a:xfrm>
        </p:spPr>
        <p:txBody>
          <a:bodyPr/>
          <a:lstStyle/>
          <a:p>
            <a:pPr eaLnBrk="1" hangingPunct="1"/>
            <a:r>
              <a:rPr lang="en-GB" sz="2400"/>
              <a:t>Significant Improvement in the valence quark (high-x) region</a:t>
            </a:r>
            <a:endParaRPr lang="en-US" smtClean="0"/>
          </a:p>
          <a:p>
            <a:pPr eaLnBrk="1" hangingPunct="1"/>
            <a:r>
              <a:rPr lang="en-US" sz="2400"/>
              <a:t>Illustrated in a model fit  (from A. Prokudin)</a:t>
            </a:r>
          </a:p>
          <a:p>
            <a:pPr eaLnBrk="1" hangingPunct="1"/>
            <a:endParaRPr lang="en-GB" sz="2400"/>
          </a:p>
        </p:txBody>
      </p:sp>
      <p:sp>
        <p:nvSpPr>
          <p:cNvPr id="227332" name="TextBox 6"/>
          <p:cNvSpPr txBox="1">
            <a:spLocks noChangeArrowheads="1"/>
          </p:cNvSpPr>
          <p:nvPr/>
        </p:nvSpPr>
        <p:spPr bwMode="auto">
          <a:xfrm>
            <a:off x="7543818" y="525761"/>
            <a:ext cx="1010705" cy="52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0" tIns="45446" rIns="90890" bIns="4544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baseline="-2500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baseline="-25000" smtClean="0">
                <a:solidFill>
                  <a:srgbClr val="FF0000"/>
                </a:solidFill>
                <a:latin typeface="Calibri" pitchFamily="34" charset="0"/>
              </a:rPr>
              <a:t>1T</a:t>
            </a:r>
            <a:r>
              <a:rPr lang="en-US" baseline="3000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</a:t>
            </a:r>
            <a:r>
              <a:rPr lang="en-US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</a:rPr>
              <a:t>=</a:t>
            </a:r>
          </a:p>
        </p:txBody>
      </p:sp>
      <p:pic>
        <p:nvPicPr>
          <p:cNvPr id="22733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099" y="525796"/>
            <a:ext cx="143033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3"/>
          <a:stretch>
            <a:fillRect/>
          </a:stretch>
        </p:blipFill>
        <p:spPr bwMode="auto">
          <a:xfrm>
            <a:off x="59" y="2438704"/>
            <a:ext cx="5618163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Content Placeholder 9" descr="3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1" r="52112"/>
          <a:stretch>
            <a:fillRect/>
          </a:stretch>
        </p:blipFill>
        <p:spPr bwMode="auto">
          <a:xfrm>
            <a:off x="5935702" y="2124112"/>
            <a:ext cx="3798887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13790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531813"/>
          </a:xfrm>
        </p:spPr>
        <p:txBody>
          <a:bodyPr/>
          <a:lstStyle/>
          <a:p>
            <a:r>
              <a:rPr lang="en-US" altLang="en-US" sz="2800" dirty="0" smtClean="0">
                <a:solidFill>
                  <a:srgbClr val="FF0000"/>
                </a:solidFill>
              </a:rPr>
              <a:t>Electron Scattering and Nucleon Structure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1825"/>
            <a:ext cx="10058400" cy="5826125"/>
          </a:xfrm>
        </p:spPr>
        <p:txBody>
          <a:bodyPr/>
          <a:lstStyle/>
          <a:p>
            <a:pPr>
              <a:buFontTx/>
              <a:buNone/>
              <a:defRPr/>
            </a:pPr>
            <a:endParaRPr lang="en-US" sz="8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1960s: Discovery: </a:t>
            </a:r>
            <a:r>
              <a:rPr lang="en-US" sz="2400" dirty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Proton Has Internal </a:t>
            </a: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Structure</a:t>
            </a: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2400" dirty="0" smtClean="0">
                <a:latin typeface="Helvetica" charset="0"/>
                <a:cs typeface="Helvetica" charset="0"/>
                <a:sym typeface="Helvetica" charset="0"/>
              </a:rPr>
              <a:t>    elastic </a:t>
            </a:r>
            <a:r>
              <a:rPr lang="en-US" sz="2400" dirty="0">
                <a:latin typeface="Helvetica" charset="0"/>
                <a:cs typeface="Helvetica" charset="0"/>
                <a:sym typeface="Helvetica" charset="0"/>
              </a:rPr>
              <a:t>electron </a:t>
            </a:r>
            <a:r>
              <a:rPr lang="en-US" sz="2400" dirty="0" smtClean="0">
                <a:latin typeface="Helvetica" charset="0"/>
                <a:cs typeface="Helvetica" charset="0"/>
                <a:sym typeface="Helvetica" charset="0"/>
              </a:rPr>
              <a:t>scattering </a:t>
            </a:r>
            <a:endParaRPr lang="en-US" sz="1000" dirty="0">
              <a:solidFill>
                <a:srgbClr val="0000FF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marL="0" indent="0">
              <a:buNone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     Nucleon Form Factors -&gt; EM Distributions</a:t>
            </a:r>
          </a:p>
          <a:p>
            <a:pPr marL="0" indent="0">
              <a:buNone/>
              <a:defRPr/>
            </a:pPr>
            <a:r>
              <a:rPr lang="en-US" sz="8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1970s: Discovery of Quarks (</a:t>
            </a:r>
            <a:r>
              <a:rPr lang="en-US" sz="2400" dirty="0" err="1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Partons</a:t>
            </a: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) </a:t>
            </a:r>
          </a:p>
          <a:p>
            <a:pPr marL="0" indent="0">
              <a:buFontTx/>
              <a:buNone/>
              <a:defRPr/>
            </a:pPr>
            <a:r>
              <a:rPr lang="en-US" sz="2400" dirty="0" smtClean="0"/>
              <a:t>      </a:t>
            </a:r>
            <a:r>
              <a:rPr lang="en-US" sz="2400" dirty="0"/>
              <a:t>i</a:t>
            </a:r>
            <a:r>
              <a:rPr lang="en-US" sz="2400" dirty="0" smtClean="0"/>
              <a:t>nclusive deep-inelastic scattering (DIS)</a:t>
            </a:r>
            <a:endParaRPr lang="en-US" sz="1000" dirty="0"/>
          </a:p>
          <a:p>
            <a:pPr marL="0" indent="0">
              <a:buNone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     Structure Functions -&gt; Parton Distributions</a:t>
            </a:r>
          </a:p>
          <a:p>
            <a:pPr marL="0" indent="0">
              <a:buNone/>
              <a:defRPr/>
            </a:pPr>
            <a:endParaRPr lang="en-US" sz="2400" dirty="0" smtClean="0">
              <a:solidFill>
                <a:srgbClr val="0000FF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1980s: “Spin Crisis”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     Spin Distributions, Spin Flavor, Spin Sum Rule</a:t>
            </a:r>
          </a:p>
          <a:p>
            <a:pPr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00FF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00FF"/>
                </a:solidFill>
                <a:latin typeface="Helvetica" charset="0"/>
                <a:cs typeface="Helvetica" charset="0"/>
                <a:sym typeface="Helvetica" charset="0"/>
              </a:rPr>
              <a:t>2000s: 3-d Structure: TMDs and GPDs</a:t>
            </a:r>
          </a:p>
          <a:p>
            <a:pPr marL="0" indent="0">
              <a:buNone/>
              <a:defRPr/>
            </a:pPr>
            <a:endParaRPr lang="en-US" sz="2000" dirty="0"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478214" name="Picture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68" y="595695"/>
            <a:ext cx="1977050" cy="121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2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96400"/>
            <a:ext cx="3490770" cy="107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8216" name="Rectangle 5"/>
          <p:cNvSpPr>
            <a:spLocks/>
          </p:cNvSpPr>
          <p:nvPr/>
        </p:nvSpPr>
        <p:spPr bwMode="auto">
          <a:xfrm>
            <a:off x="6532255" y="3373333"/>
            <a:ext cx="3227859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dirty="0" smtClean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J.T. Friedman          R. Taylor                   H.W. Kendall</a:t>
            </a:r>
          </a:p>
          <a:p>
            <a:r>
              <a:rPr lang="en-US" altLang="en-US" sz="1000" dirty="0" smtClean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                               </a:t>
            </a:r>
            <a:r>
              <a:rPr lang="en-US" altLang="en-US" sz="1600" dirty="0" smtClean="0">
                <a:solidFill>
                  <a:srgbClr val="C00000"/>
                </a:solidFill>
                <a:latin typeface="Helvetica" charset="0"/>
                <a:cs typeface="Helvetica" charset="0"/>
                <a:sym typeface="Helvetica" charset="0"/>
              </a:rPr>
              <a:t>Nobel Prize 1990</a:t>
            </a:r>
          </a:p>
        </p:txBody>
      </p:sp>
      <p:sp>
        <p:nvSpPr>
          <p:cNvPr id="478217" name="Rectangle 34"/>
          <p:cNvSpPr>
            <a:spLocks/>
          </p:cNvSpPr>
          <p:nvPr/>
        </p:nvSpPr>
        <p:spPr bwMode="auto">
          <a:xfrm>
            <a:off x="7917514" y="1813034"/>
            <a:ext cx="16303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300" b="0" i="0" dirty="0" smtClean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Robert Hofstadter,</a:t>
            </a:r>
          </a:p>
          <a:p>
            <a:pPr eaLnBrk="1" hangingPunct="1"/>
            <a:r>
              <a:rPr lang="en-US" altLang="en-US" sz="1600" i="0" dirty="0" smtClean="0">
                <a:solidFill>
                  <a:srgbClr val="C00000"/>
                </a:solidFill>
                <a:latin typeface="Helvetica" charset="0"/>
                <a:cs typeface="Helvetica" charset="0"/>
                <a:sym typeface="Helvetica" charset="0"/>
              </a:rPr>
              <a:t>Nobel Prize 1961</a:t>
            </a:r>
          </a:p>
        </p:txBody>
      </p:sp>
    </p:spTree>
    <p:extLst>
      <p:ext uri="{BB962C8B-B14F-4D97-AF65-F5344CB8AC3E}">
        <p14:creationId xmlns:p14="http://schemas.microsoft.com/office/powerpoint/2010/main" val="889310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>
          <a:xfrm>
            <a:off x="168" y="150"/>
            <a:ext cx="7112001" cy="899861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E12-11-107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sz="2800" dirty="0">
                <a:solidFill>
                  <a:srgbClr val="FF0000"/>
                </a:solidFill>
              </a:rPr>
              <a:t>Worm-gear functions </a:t>
            </a:r>
            <a:r>
              <a:rPr lang="en-US" sz="1800" dirty="0" smtClean="0">
                <a:solidFill>
                  <a:srgbClr val="FF0000"/>
                </a:solidFill>
              </a:rPr>
              <a:t>(A  rating 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b="0" dirty="0">
                <a:solidFill>
                  <a:srgbClr val="0000FF"/>
                </a:solidFill>
              </a:rPr>
              <a:t>Spokespersons: J. P. Chen, </a:t>
            </a:r>
            <a:r>
              <a:rPr lang="en-US" sz="1800" b="0" dirty="0" smtClean="0">
                <a:solidFill>
                  <a:srgbClr val="0000FF"/>
                </a:solidFill>
              </a:rPr>
              <a:t>J. Huang, Y. </a:t>
            </a:r>
            <a:r>
              <a:rPr lang="en-US" sz="1800" b="0" dirty="0" err="1" smtClean="0">
                <a:solidFill>
                  <a:srgbClr val="0000FF"/>
                </a:solidFill>
              </a:rPr>
              <a:t>Qiang</a:t>
            </a:r>
            <a:r>
              <a:rPr lang="en-US" sz="1800" b="0" dirty="0" smtClean="0">
                <a:solidFill>
                  <a:srgbClr val="0000FF"/>
                </a:solidFill>
              </a:rPr>
              <a:t> and W. Yan</a:t>
            </a:r>
            <a:endParaRPr lang="en-US" sz="2000" b="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1" y="987429"/>
            <a:ext cx="9639300" cy="58705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Dominated by </a:t>
            </a:r>
            <a:r>
              <a:rPr lang="en-US" sz="2400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part of</a:t>
            </a:r>
            <a:r>
              <a:rPr lang="en-US" sz="2400" dirty="0">
                <a:solidFill>
                  <a:srgbClr val="FFAE0D"/>
                </a:solidFill>
              </a:rPr>
              <a:t> </a:t>
            </a:r>
            <a:r>
              <a:rPr lang="en-US" sz="2400" dirty="0"/>
              <a:t>interference </a:t>
            </a:r>
            <a:br>
              <a:rPr lang="en-US" sz="2400" dirty="0"/>
            </a:br>
            <a:r>
              <a:rPr lang="en-US" sz="2400" dirty="0"/>
              <a:t>between </a:t>
            </a:r>
            <a:r>
              <a:rPr lang="en-US" sz="2400" dirty="0">
                <a:solidFill>
                  <a:srgbClr val="FF0000"/>
                </a:solidFill>
              </a:rPr>
              <a:t>L=0 (S) and L=1 (P) states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GPD correspondence</a:t>
            </a:r>
          </a:p>
          <a:p>
            <a:pPr eaLnBrk="1" hangingPunct="1"/>
            <a:r>
              <a:rPr lang="en-US" sz="2400" dirty="0"/>
              <a:t>Lattice  QCD -&gt; Dipole Shift in mom. space.</a:t>
            </a:r>
          </a:p>
          <a:p>
            <a:pPr eaLnBrk="1" hangingPunct="1"/>
            <a:r>
              <a:rPr lang="en-US" sz="2400" dirty="0"/>
              <a:t>Model Calculations -&gt; </a:t>
            </a:r>
            <a:r>
              <a:rPr lang="en-US" sz="2400" i="1" dirty="0"/>
              <a:t>h</a:t>
            </a:r>
            <a:r>
              <a:rPr lang="en-US" sz="2400" baseline="-25000" dirty="0"/>
              <a:t>1L</a:t>
            </a:r>
            <a:r>
              <a:rPr lang="en-US" sz="2400" baseline="30000" dirty="0">
                <a:sym typeface="Symbol" pitchFamily="18" charset="2"/>
              </a:rPr>
              <a:t></a:t>
            </a:r>
            <a:r>
              <a:rPr lang="en-US" sz="2400" dirty="0">
                <a:sym typeface="Symbol" pitchFamily="18" charset="2"/>
              </a:rPr>
              <a:t> =? -</a:t>
            </a:r>
            <a:r>
              <a:rPr lang="en-US" sz="2400" i="1" dirty="0"/>
              <a:t>g</a:t>
            </a:r>
            <a:r>
              <a:rPr lang="en-US" sz="2400" baseline="-25000" dirty="0"/>
              <a:t>1T</a:t>
            </a:r>
            <a:r>
              <a:rPr lang="en-US" sz="2400" baseline="30000" dirty="0">
                <a:sym typeface="Symbol" pitchFamily="18" charset="2"/>
              </a:rPr>
              <a:t>  </a:t>
            </a:r>
            <a:r>
              <a:rPr lang="en-US" sz="2400" dirty="0">
                <a:sym typeface="Symbol" pitchFamily="18" charset="2"/>
              </a:rPr>
              <a:t>.</a:t>
            </a:r>
            <a:endParaRPr lang="en-US" sz="2400" baseline="30000" dirty="0">
              <a:sym typeface="Symbol" pitchFamily="18" charset="2"/>
            </a:endParaRPr>
          </a:p>
        </p:txBody>
      </p:sp>
      <p:grpSp>
        <p:nvGrpSpPr>
          <p:cNvPr id="7174" name="组合 154"/>
          <p:cNvGrpSpPr>
            <a:grpSpLocks/>
          </p:cNvGrpSpPr>
          <p:nvPr/>
        </p:nvGrpSpPr>
        <p:grpSpPr bwMode="auto">
          <a:xfrm>
            <a:off x="7199313" y="297"/>
            <a:ext cx="2597150" cy="385775"/>
            <a:chOff x="963721" y="1524000"/>
            <a:chExt cx="2362200" cy="385816"/>
          </a:xfrm>
        </p:grpSpPr>
        <p:sp>
          <p:nvSpPr>
            <p:cNvPr id="7187" name="TextBox 150"/>
            <p:cNvSpPr txBox="1">
              <a:spLocks noChangeArrowheads="1"/>
            </p:cNvSpPr>
            <p:nvPr/>
          </p:nvSpPr>
          <p:spPr bwMode="auto">
            <a:xfrm>
              <a:off x="963721" y="1540445"/>
              <a:ext cx="654928" cy="36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</a:rPr>
                <a:t>h</a:t>
              </a:r>
              <a:r>
                <a:rPr lang="en-US" sz="1800" i="0" baseline="-2500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</a:rPr>
                <a:t>1L</a:t>
              </a:r>
              <a:r>
                <a:rPr lang="en-US" sz="1800" i="0" baseline="3000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  <a:sym typeface="Symbol" pitchFamily="18" charset="2"/>
                </a:rPr>
                <a:t></a:t>
              </a:r>
              <a:r>
                <a:rPr lang="en-US" sz="1800" i="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  <a:sym typeface="Symbol" pitchFamily="18" charset="2"/>
                </a:rPr>
                <a:t> </a:t>
              </a:r>
              <a:r>
                <a:rPr lang="en-US" sz="1800" i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=</a:t>
              </a:r>
              <a:endParaRPr lang="en-US" sz="1800" b="0" i="0">
                <a:solidFill>
                  <a:srgbClr val="00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pic>
          <p:nvPicPr>
            <p:cNvPr id="7188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738" y="1524000"/>
              <a:ext cx="1460183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75" name="组合 155"/>
          <p:cNvGrpSpPr>
            <a:grpSpLocks/>
          </p:cNvGrpSpPr>
          <p:nvPr/>
        </p:nvGrpSpPr>
        <p:grpSpPr bwMode="auto">
          <a:xfrm>
            <a:off x="7275519" y="381333"/>
            <a:ext cx="2347912" cy="492125"/>
            <a:chOff x="3690402" y="4875176"/>
            <a:chExt cx="2133600" cy="491490"/>
          </a:xfrm>
        </p:grpSpPr>
        <p:sp>
          <p:nvSpPr>
            <p:cNvPr id="7185" name="TextBox 156"/>
            <p:cNvSpPr txBox="1">
              <a:spLocks noChangeArrowheads="1"/>
            </p:cNvSpPr>
            <p:nvPr/>
          </p:nvSpPr>
          <p:spPr bwMode="auto">
            <a:xfrm>
              <a:off x="3690402" y="4991626"/>
              <a:ext cx="604816" cy="368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</a:rPr>
                <a:t>g</a:t>
              </a:r>
              <a:r>
                <a:rPr lang="en-US" sz="1800" i="0" baseline="-25000">
                  <a:solidFill>
                    <a:srgbClr val="D67000"/>
                  </a:solidFill>
                  <a:latin typeface="Calibri" pitchFamily="34" charset="0"/>
                  <a:cs typeface="Arial" pitchFamily="34" charset="0"/>
                </a:rPr>
                <a:t>1T</a:t>
              </a:r>
              <a:r>
                <a:rPr lang="en-US" sz="1800" i="0" baseline="3000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  <a:sym typeface="Symbol" pitchFamily="18" charset="2"/>
                </a:rPr>
                <a:t> </a:t>
              </a:r>
              <a:r>
                <a:rPr lang="en-US" sz="1800" i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 </a:t>
              </a:r>
              <a:r>
                <a:rPr lang="en-US" sz="1800" i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=</a:t>
              </a:r>
              <a:endParaRPr lang="en-US" sz="1800" b="0" i="0">
                <a:solidFill>
                  <a:srgbClr val="00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pic>
          <p:nvPicPr>
            <p:cNvPr id="7186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839" y="4875176"/>
              <a:ext cx="1300163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76" name="组合 158"/>
          <p:cNvGrpSpPr>
            <a:grpSpLocks/>
          </p:cNvGrpSpPr>
          <p:nvPr/>
        </p:nvGrpSpPr>
        <p:grpSpPr bwMode="auto">
          <a:xfrm>
            <a:off x="7482101" y="1081088"/>
            <a:ext cx="2065336" cy="2038224"/>
            <a:chOff x="6546362" y="762000"/>
            <a:chExt cx="2412066" cy="2923683"/>
          </a:xfrm>
        </p:grpSpPr>
        <p:grpSp>
          <p:nvGrpSpPr>
            <p:cNvPr id="7181" name="组合 150"/>
            <p:cNvGrpSpPr>
              <a:grpSpLocks/>
            </p:cNvGrpSpPr>
            <p:nvPr/>
          </p:nvGrpSpPr>
          <p:grpSpPr bwMode="auto">
            <a:xfrm>
              <a:off x="6546362" y="762000"/>
              <a:ext cx="2201608" cy="2923683"/>
              <a:chOff x="6087741" y="1295400"/>
              <a:chExt cx="2660278" cy="3532783"/>
            </a:xfrm>
          </p:grpSpPr>
          <p:pic>
            <p:nvPicPr>
              <p:cNvPr id="718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1295400"/>
                <a:ext cx="2209800" cy="2436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4" name="矩形 12"/>
              <p:cNvSpPr>
                <a:spLocks noChangeArrowheads="1"/>
              </p:cNvSpPr>
              <p:nvPr/>
            </p:nvSpPr>
            <p:spPr bwMode="auto">
              <a:xfrm>
                <a:off x="6087741" y="3707920"/>
                <a:ext cx="2660278" cy="112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1800" i="0">
                    <a:solidFill>
                      <a:srgbClr val="000000"/>
                    </a:solidFill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Longi-transversity</a:t>
                </a:r>
                <a:endParaRPr lang="en-US" altLang="zh-CN" sz="3600" i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  <a:cs typeface="Arial" pitchFamily="34" charset="0"/>
                </a:endParaRPr>
              </a:p>
              <a:p>
                <a:pPr eaLnBrk="1" hangingPunct="1"/>
                <a:r>
                  <a:rPr lang="en-US" altLang="zh-CN" sz="1800" i="0">
                    <a:solidFill>
                      <a:srgbClr val="000000"/>
                    </a:solidFill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Trans-helicity</a:t>
                </a:r>
              </a:p>
            </p:txBody>
          </p:sp>
        </p:grpSp>
        <p:sp>
          <p:nvSpPr>
            <p:cNvPr id="14" name="右箭头 153"/>
            <p:cNvSpPr/>
            <p:nvPr/>
          </p:nvSpPr>
          <p:spPr>
            <a:xfrm rot="584170">
              <a:off x="8196428" y="823139"/>
              <a:ext cx="762000" cy="457200"/>
            </a:xfrm>
            <a:prstGeom prst="rightArrow">
              <a:avLst>
                <a:gd name="adj1" fmla="val 50000"/>
                <a:gd name="adj2" fmla="val 47944"/>
              </a:avLst>
            </a:prstGeom>
            <a:ln w="12700" cmpd="sng">
              <a:solidFill>
                <a:schemeClr val="tx1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b="0" i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77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" y="3309941"/>
            <a:ext cx="5032375" cy="2919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8" name="组合 9"/>
          <p:cNvGrpSpPr>
            <a:grpSpLocks/>
          </p:cNvGrpSpPr>
          <p:nvPr/>
        </p:nvGrpSpPr>
        <p:grpSpPr bwMode="auto">
          <a:xfrm>
            <a:off x="4992690" y="3309938"/>
            <a:ext cx="5065744" cy="2914650"/>
            <a:chOff x="1513795" y="2057400"/>
            <a:chExt cx="6641104" cy="4167188"/>
          </a:xfrm>
        </p:grpSpPr>
        <p:pic>
          <p:nvPicPr>
            <p:cNvPr id="717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276" y="2057400"/>
              <a:ext cx="6527623" cy="416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矩形 7"/>
            <p:cNvSpPr>
              <a:spLocks noChangeArrowheads="1"/>
            </p:cNvSpPr>
            <p:nvPr/>
          </p:nvSpPr>
          <p:spPr bwMode="auto">
            <a:xfrm rot="16200000">
              <a:off x="606461" y="4063201"/>
              <a:ext cx="2258505" cy="44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 b="0" i="0">
                  <a:solidFill>
                    <a:srgbClr val="7030A0"/>
                  </a:solidFill>
                  <a:latin typeface="Calibri" pitchFamily="34" charset="0"/>
                  <a:cs typeface="Arial" pitchFamily="34" charset="0"/>
                </a:rPr>
                <a:t>Center of points:</a:t>
              </a:r>
            </a:p>
          </p:txBody>
        </p:sp>
      </p:grpSp>
      <p:pic>
        <p:nvPicPr>
          <p:cNvPr id="8238" name="Picture 4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6480" y="6248400"/>
            <a:ext cx="2692400" cy="457200"/>
          </a:xfrm>
          <a:prstGeom prst="rect">
            <a:avLst/>
          </a:prstGeom>
          <a:noFill/>
        </p:spPr>
      </p:pic>
      <p:pic>
        <p:nvPicPr>
          <p:cNvPr id="8239" name="Picture 4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07050" y="6221432"/>
            <a:ext cx="3048000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35909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2920" y="1405128"/>
            <a:ext cx="4442460" cy="4767072"/>
          </a:xfrm>
        </p:spPr>
        <p:txBody>
          <a:bodyPr>
            <a:normAutofit/>
          </a:bodyPr>
          <a:lstStyle/>
          <a:p>
            <a:r>
              <a:rPr lang="en-US" dirty="0" smtClean="0"/>
              <a:t>Access transversity in transversely polarized neutron target through </a:t>
            </a:r>
            <a:r>
              <a:rPr lang="el-GR" dirty="0" smtClean="0"/>
              <a:t>π</a:t>
            </a:r>
            <a:r>
              <a:rPr lang="en-US" baseline="30000" dirty="0" smtClean="0"/>
              <a:t>+</a:t>
            </a:r>
            <a:r>
              <a:rPr lang="el-GR" dirty="0" smtClean="0"/>
              <a:t> π</a:t>
            </a:r>
            <a:r>
              <a:rPr lang="en-US" baseline="30000" dirty="0" smtClean="0"/>
              <a:t>- </a:t>
            </a:r>
            <a:r>
              <a:rPr lang="en-US" dirty="0" err="1" smtClean="0"/>
              <a:t>di</a:t>
            </a:r>
            <a:r>
              <a:rPr lang="en-US" dirty="0" smtClean="0"/>
              <a:t>-hadron production</a:t>
            </a:r>
          </a:p>
          <a:p>
            <a:endParaRPr lang="en-US" baseline="30000" dirty="0" smtClean="0"/>
          </a:p>
          <a:p>
            <a:endParaRPr lang="en-US" baseline="30000" dirty="0" smtClean="0"/>
          </a:p>
          <a:p>
            <a:r>
              <a:rPr lang="en-US" dirty="0" smtClean="0"/>
              <a:t>Run simultaneously with SIDIS </a:t>
            </a:r>
            <a:r>
              <a:rPr lang="en-US" baseline="30000" dirty="0" smtClean="0"/>
              <a:t>3</a:t>
            </a:r>
            <a:r>
              <a:rPr lang="en-US" dirty="0" smtClean="0"/>
              <a:t>He (</a:t>
            </a:r>
            <a:r>
              <a:rPr lang="en-US" dirty="0" err="1" smtClean="0"/>
              <a:t>e,e</a:t>
            </a:r>
            <a:r>
              <a:rPr lang="en-US" dirty="0" smtClean="0"/>
              <a:t>’</a:t>
            </a:r>
            <a:r>
              <a:rPr lang="el-GR" dirty="0" smtClean="0"/>
              <a:t>π</a:t>
            </a:r>
            <a:r>
              <a:rPr lang="el-GR" baseline="30000" dirty="0" smtClean="0"/>
              <a:t>±</a:t>
            </a:r>
            <a:r>
              <a:rPr lang="en-US" dirty="0" smtClean="0"/>
              <a:t>)X</a:t>
            </a:r>
          </a:p>
          <a:p>
            <a:r>
              <a:rPr lang="en-US" dirty="0" smtClean="0"/>
              <a:t>Systematical check of two approaches to access h</a:t>
            </a:r>
            <a:r>
              <a:rPr lang="en-US" baseline="-25000" dirty="0" smtClean="0"/>
              <a:t>1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2920" y="3"/>
            <a:ext cx="905256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roposal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Dihadron</a:t>
            </a:r>
            <a:r>
              <a:rPr lang="en-US" dirty="0" smtClean="0">
                <a:solidFill>
                  <a:srgbClr val="FF0000"/>
                </a:solidFill>
              </a:rPr>
              <a:t> in DIS on 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Spokespersons: </a:t>
            </a:r>
            <a:r>
              <a:rPr lang="en-US" sz="2000" dirty="0"/>
              <a:t>J. </a:t>
            </a:r>
            <a:r>
              <a:rPr lang="en-US" sz="2000" dirty="0" smtClean="0"/>
              <a:t>Zhang, J. P. Chen, A. </a:t>
            </a:r>
            <a:r>
              <a:rPr lang="en-US" sz="2000" dirty="0" err="1" smtClean="0"/>
              <a:t>Courtoy</a:t>
            </a:r>
            <a:r>
              <a:rPr lang="en-US" sz="2000" dirty="0" smtClean="0"/>
              <a:t>, H. Gao and Z. Xiao</a:t>
            </a:r>
            <a:endParaRPr lang="en-US" sz="2000" dirty="0"/>
          </a:p>
        </p:txBody>
      </p:sp>
      <p:pic>
        <p:nvPicPr>
          <p:cNvPr id="1270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0665" y="1143003"/>
            <a:ext cx="4426743" cy="2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0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8300" y="3657604"/>
            <a:ext cx="4610100" cy="284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"/>
          <p:cNvGrpSpPr/>
          <p:nvPr/>
        </p:nvGrpSpPr>
        <p:grpSpPr>
          <a:xfrm>
            <a:off x="502920" y="3276603"/>
            <a:ext cx="5113020" cy="571304"/>
            <a:chOff x="4343400" y="3429000"/>
            <a:chExt cx="4648200" cy="607832"/>
          </a:xfrm>
        </p:grpSpPr>
        <p:sp>
          <p:nvSpPr>
            <p:cNvPr id="12" name="矩形 56"/>
            <p:cNvSpPr/>
            <p:nvPr/>
          </p:nvSpPr>
          <p:spPr>
            <a:xfrm>
              <a:off x="6676053" y="3505200"/>
              <a:ext cx="2188435" cy="457200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 i="0">
                <a:solidFill>
                  <a:srgbClr val="001C54"/>
                </a:solidFill>
              </a:endParaRPr>
            </a:p>
          </p:txBody>
        </p:sp>
        <p:sp>
          <p:nvSpPr>
            <p:cNvPr id="13" name="矩形 55"/>
            <p:cNvSpPr/>
            <p:nvPr/>
          </p:nvSpPr>
          <p:spPr>
            <a:xfrm>
              <a:off x="7239000" y="3505200"/>
              <a:ext cx="1752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 i="0">
                <a:solidFill>
                  <a:srgbClr val="001C54"/>
                </a:solidFill>
              </a:endParaRPr>
            </a:p>
          </p:txBody>
        </p:sp>
        <p:pic>
          <p:nvPicPr>
            <p:cNvPr id="127078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140"/>
            <a:stretch>
              <a:fillRect/>
            </a:stretch>
          </p:blipFill>
          <p:spPr bwMode="auto">
            <a:xfrm>
              <a:off x="4343400" y="3429000"/>
              <a:ext cx="4629150" cy="607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pic>
        <p:nvPicPr>
          <p:cNvPr id="12707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77500" y="381026"/>
            <a:ext cx="6131886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5867405" y="3429003"/>
            <a:ext cx="3760823" cy="369261"/>
          </a:xfrm>
          <a:prstGeom prst="rect">
            <a:avLst/>
          </a:prstGeom>
        </p:spPr>
        <p:txBody>
          <a:bodyPr wrap="none" lIns="91369" tIns="45685" rIns="91369" bIns="45685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001C54"/>
                </a:solidFill>
                <a:latin typeface="Calibri"/>
              </a:rPr>
              <a:t>Asymmetry projection for one M-z bin</a:t>
            </a: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644E-6 L -0.66302 0.006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70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4261" y="0"/>
            <a:ext cx="8550275" cy="592147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hlink"/>
                </a:solidFill>
              </a:rPr>
              <a:t>Summary on </a:t>
            </a:r>
            <a:r>
              <a:rPr lang="en-US" dirty="0" err="1" smtClean="0">
                <a:solidFill>
                  <a:schemeClr val="hlink"/>
                </a:solidFill>
              </a:rPr>
              <a:t>SoLID</a:t>
            </a:r>
            <a:r>
              <a:rPr lang="en-US" dirty="0" smtClean="0">
                <a:solidFill>
                  <a:schemeClr val="hlink"/>
                </a:solidFill>
              </a:rPr>
              <a:t> TMD Program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068" y="825159"/>
            <a:ext cx="9553903" cy="579400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Unprecedented precision </a:t>
            </a:r>
            <a:r>
              <a:rPr lang="en-US" sz="2400" i="1" dirty="0"/>
              <a:t>4-d</a:t>
            </a:r>
            <a:r>
              <a:rPr lang="en-US" sz="2400" dirty="0"/>
              <a:t> mapping of SSA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CC"/>
                </a:solidFill>
              </a:rPr>
              <a:t> Collins, </a:t>
            </a:r>
            <a:r>
              <a:rPr lang="en-US" sz="2000" dirty="0" err="1">
                <a:solidFill>
                  <a:srgbClr val="0000CC"/>
                </a:solidFill>
              </a:rPr>
              <a:t>Sivers</a:t>
            </a:r>
            <a:r>
              <a:rPr lang="en-US" sz="2000" dirty="0">
                <a:solidFill>
                  <a:srgbClr val="0000CC"/>
                </a:solidFill>
              </a:rPr>
              <a:t>, </a:t>
            </a:r>
            <a:r>
              <a:rPr lang="en-US" sz="2000" dirty="0" err="1">
                <a:solidFill>
                  <a:srgbClr val="0000CC"/>
                </a:solidFill>
              </a:rPr>
              <a:t>Pretzelosity</a:t>
            </a:r>
            <a:r>
              <a:rPr lang="en-US" sz="2000" dirty="0">
                <a:solidFill>
                  <a:srgbClr val="0000CC"/>
                </a:solidFill>
              </a:rPr>
              <a:t> and Worm-Gear</a:t>
            </a:r>
            <a:endParaRPr lang="en-US" sz="2000" i="1" baseline="30000" dirty="0">
              <a:solidFill>
                <a:srgbClr val="0000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Both polarized </a:t>
            </a:r>
            <a:r>
              <a:rPr lang="en-US" sz="2400" baseline="30000" dirty="0"/>
              <a:t>3</a:t>
            </a:r>
            <a:r>
              <a:rPr lang="en-US" sz="2400" dirty="0"/>
              <a:t>He (n) and polarized </a:t>
            </a:r>
            <a:r>
              <a:rPr lang="en-US" sz="2400" dirty="0" smtClean="0"/>
              <a:t>proton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Three “A” rated experiments approved. </a:t>
            </a:r>
            <a:r>
              <a:rPr lang="en-US" sz="2400" dirty="0" smtClean="0"/>
              <a:t>A new proposal: di-hadron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Combining </a:t>
            </a:r>
            <a:r>
              <a:rPr lang="en-US" sz="2400" dirty="0"/>
              <a:t>with the world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CC"/>
                </a:solidFill>
              </a:rPr>
              <a:t>extract </a:t>
            </a:r>
            <a:r>
              <a:rPr lang="en-US" sz="2000" dirty="0" err="1">
                <a:solidFill>
                  <a:srgbClr val="0000CC"/>
                </a:solidFill>
              </a:rPr>
              <a:t>transversity</a:t>
            </a:r>
            <a:r>
              <a:rPr lang="en-US" sz="2000" dirty="0">
                <a:solidFill>
                  <a:srgbClr val="0000CC"/>
                </a:solidFill>
              </a:rPr>
              <a:t> and fragmentation functions for both </a:t>
            </a:r>
            <a:r>
              <a:rPr lang="en-US" sz="2000" i="1" dirty="0">
                <a:solidFill>
                  <a:srgbClr val="0000CC"/>
                </a:solidFill>
              </a:rPr>
              <a:t>u</a:t>
            </a:r>
            <a:r>
              <a:rPr lang="en-US" sz="2000" dirty="0">
                <a:solidFill>
                  <a:srgbClr val="0000CC"/>
                </a:solidFill>
              </a:rPr>
              <a:t> and </a:t>
            </a:r>
            <a:r>
              <a:rPr lang="en-US" sz="2000" i="1" dirty="0">
                <a:solidFill>
                  <a:srgbClr val="0000CC"/>
                </a:solidFill>
              </a:rPr>
              <a:t>d </a:t>
            </a:r>
            <a:r>
              <a:rPr lang="en-US" sz="2000" dirty="0">
                <a:solidFill>
                  <a:srgbClr val="0000CC"/>
                </a:solidFill>
              </a:rPr>
              <a:t>quarks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CC"/>
                </a:solidFill>
              </a:rPr>
              <a:t>determine tensor </a:t>
            </a:r>
            <a:r>
              <a:rPr lang="en-US" sz="2000" dirty="0" smtClean="0">
                <a:solidFill>
                  <a:srgbClr val="0000CC"/>
                </a:solidFill>
              </a:rPr>
              <a:t>charges</a:t>
            </a:r>
            <a:endParaRPr lang="en-US" sz="2000" dirty="0">
              <a:solidFill>
                <a:srgbClr val="0000CC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CC"/>
                </a:solidFill>
              </a:rPr>
              <a:t>study TMDs for </a:t>
            </a:r>
            <a:r>
              <a:rPr lang="en-US" sz="2000" dirty="0" smtClean="0">
                <a:solidFill>
                  <a:srgbClr val="0000CC"/>
                </a:solidFill>
              </a:rPr>
              <a:t>valence quarks </a:t>
            </a:r>
            <a:endParaRPr lang="en-US" sz="2000" dirty="0">
              <a:solidFill>
                <a:srgbClr val="0000CC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CC"/>
                </a:solidFill>
              </a:rPr>
              <a:t>learn quark orbital motion and quark orbital angular momentum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990099"/>
                </a:solidFill>
              </a:rPr>
              <a:t>study </a:t>
            </a:r>
            <a:r>
              <a:rPr lang="en-US" sz="2000" i="1" dirty="0">
                <a:solidFill>
                  <a:srgbClr val="990099"/>
                </a:solidFill>
              </a:rPr>
              <a:t>Q</a:t>
            </a:r>
            <a:r>
              <a:rPr lang="en-US" sz="2000" i="1" baseline="30000" dirty="0">
                <a:solidFill>
                  <a:srgbClr val="990099"/>
                </a:solidFill>
              </a:rPr>
              <a:t>2</a:t>
            </a:r>
            <a:r>
              <a:rPr lang="en-US" sz="2000" dirty="0">
                <a:solidFill>
                  <a:srgbClr val="990099"/>
                </a:solidFill>
              </a:rPr>
              <a:t> evolution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0000CC"/>
                </a:solidFill>
              </a:rPr>
              <a:t>much </a:t>
            </a:r>
            <a:r>
              <a:rPr lang="en-US" sz="2000" dirty="0">
                <a:solidFill>
                  <a:srgbClr val="0000CC"/>
                </a:solidFill>
              </a:rPr>
              <a:t>better understanding of multi-d nucleon structure and </a:t>
            </a:r>
            <a:r>
              <a:rPr lang="en-US" sz="2000" dirty="0" smtClean="0">
                <a:solidFill>
                  <a:srgbClr val="0000CC"/>
                </a:solidFill>
              </a:rPr>
              <a:t>QCD</a:t>
            </a:r>
          </a:p>
          <a:p>
            <a:pPr marL="494190" lvl="1" indent="0" eaLnBrk="1" hangingPunct="1">
              <a:lnSpc>
                <a:spcPct val="90000"/>
              </a:lnSpc>
              <a:buNone/>
            </a:pPr>
            <a:endParaRPr lang="en-US" sz="2000" dirty="0">
              <a:solidFill>
                <a:srgbClr val="0000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/>
              <a:t>SoLID</a:t>
            </a:r>
            <a:r>
              <a:rPr lang="en-US" sz="2400" b="1" smtClean="0"/>
              <a:t>: </a:t>
            </a:r>
            <a:r>
              <a:rPr lang="en-US" sz="2400" b="1" smtClean="0"/>
              <a:t>large </a:t>
            </a:r>
            <a:r>
              <a:rPr lang="en-US" sz="2400" b="1" dirty="0" smtClean="0"/>
              <a:t>project</a:t>
            </a:r>
            <a:r>
              <a:rPr lang="en-US" sz="2400" b="1" smtClean="0"/>
              <a:t>,</a:t>
            </a:r>
            <a:r>
              <a:rPr lang="en-US" sz="2400" b="1"/>
              <a:t> </a:t>
            </a:r>
            <a:r>
              <a:rPr lang="en-US" sz="2400" b="1" smtClean="0"/>
              <a:t>active </a:t>
            </a:r>
            <a:endParaRPr lang="en-US" sz="2400" b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           </a:t>
            </a:r>
            <a:r>
              <a:rPr lang="en-US" sz="2400" b="1" dirty="0" smtClean="0"/>
              <a:t>welcome </a:t>
            </a:r>
            <a:r>
              <a:rPr lang="en-US" sz="2400" b="1" dirty="0"/>
              <a:t>new </a:t>
            </a:r>
            <a:r>
              <a:rPr lang="en-US" sz="2400" b="1" dirty="0" smtClean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341529634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1657354" y="2514830"/>
            <a:ext cx="6800850" cy="1076685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r>
              <a:rPr lang="en-US" sz="3200" b="0" i="0" dirty="0" smtClean="0">
                <a:solidFill>
                  <a:srgbClr val="000000"/>
                </a:solidFill>
              </a:rPr>
              <a:t>Other </a:t>
            </a:r>
            <a:r>
              <a:rPr lang="en-US" sz="3200" b="0" i="0" dirty="0" err="1" smtClean="0">
                <a:solidFill>
                  <a:srgbClr val="000000"/>
                </a:solidFill>
              </a:rPr>
              <a:t>SoLID</a:t>
            </a:r>
            <a:r>
              <a:rPr lang="en-US" sz="3200" b="0" i="0" dirty="0" smtClean="0">
                <a:solidFill>
                  <a:srgbClr val="000000"/>
                </a:solidFill>
              </a:rPr>
              <a:t> Experiments</a:t>
            </a:r>
          </a:p>
          <a:p>
            <a:pPr algn="ctr"/>
            <a:r>
              <a:rPr lang="en-US" sz="3200" b="0" i="0" dirty="0" smtClean="0">
                <a:solidFill>
                  <a:srgbClr val="000000"/>
                </a:solidFill>
              </a:rPr>
              <a:t>PVDIS, J/</a:t>
            </a:r>
            <a:r>
              <a:rPr lang="en-US" sz="3200" b="0" i="0" dirty="0" smtClean="0">
                <a:solidFill>
                  <a:srgbClr val="000000"/>
                </a:solidFill>
                <a:latin typeface="Symbol" panose="05050102010706020507" pitchFamily="18" charset="2"/>
              </a:rPr>
              <a:t>y</a:t>
            </a:r>
            <a:endParaRPr lang="en-US" sz="3200" b="0" i="0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4690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"/>
            <a:ext cx="9901238" cy="10017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0000"/>
                </a:solidFill>
              </a:rPr>
              <a:t>PVDIS with </a:t>
            </a:r>
            <a:r>
              <a:rPr lang="en-US" sz="3600" b="1" dirty="0" err="1" smtClean="0">
                <a:solidFill>
                  <a:srgbClr val="FF0000"/>
                </a:solidFill>
              </a:rPr>
              <a:t>SoLID</a:t>
            </a:r>
            <a:r>
              <a:rPr lang="en-US" sz="3600" b="1" dirty="0" smtClean="0">
                <a:solidFill>
                  <a:srgbClr val="FF0000"/>
                </a:solidFill>
              </a:rPr>
              <a:t/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2000" b="1" dirty="0" smtClean="0">
                <a:solidFill>
                  <a:srgbClr val="0000FF"/>
                </a:solidFill>
              </a:rPr>
              <a:t>Contact Person: P. Souder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0115" y="3878265"/>
            <a:ext cx="4078287" cy="2640604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lIns="91321" tIns="45661" rIns="91321" bIns="45661">
            <a:spAutoFit/>
          </a:bodyPr>
          <a:lstStyle/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High Luminosity on LD2 and LH2 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Better than 1% errors for small bins over large range kinematics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 of Standard Model 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Quark structure: 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charge symmetry violation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quark-gluon correlations </a:t>
            </a:r>
          </a:p>
          <a:p>
            <a:pPr marL="169643" indent="-169643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1800" b="0" i="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   d/u at large-x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9574"/>
            <a:ext cx="5797550" cy="424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143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2501" name="Picture 11" descr="solidfig_labeled_backgrou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200168"/>
            <a:ext cx="33274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3394084" y="4520377"/>
            <a:ext cx="712788" cy="647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1" tIns="45661" rIns="91321" bIns="45661" anchor="ctr"/>
          <a:lstStyle/>
          <a:p>
            <a:pPr algn="ctr" eaLnBrk="1" hangingPunct="1">
              <a:defRPr/>
            </a:pPr>
            <a:endParaRPr lang="en-US" sz="1800" b="0" i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 descr="c1pm_las_eq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762000"/>
            <a:ext cx="36703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23" name="Picture 3" descr="c1pm_las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3890986"/>
            <a:ext cx="3670300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24" name="Picture 4" descr="c2pm_las_equ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685800"/>
            <a:ext cx="36703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25" name="Picture 5" descr="c2pm_las_sm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3733800"/>
            <a:ext cx="36703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3526" name="Rectangle 6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503252" y="122030"/>
            <a:ext cx="9051925" cy="5925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hlink"/>
                </a:solidFill>
              </a:rPr>
              <a:t>12 GeV PVDIS Sensitivity: C</a:t>
            </a:r>
            <a:r>
              <a:rPr lang="en-US" altLang="en-US" baseline="-25000" smtClean="0">
                <a:solidFill>
                  <a:schemeClr val="hlink"/>
                </a:solidFill>
              </a:rPr>
              <a:t>1</a:t>
            </a:r>
            <a:r>
              <a:rPr lang="en-US" altLang="en-US" smtClean="0">
                <a:solidFill>
                  <a:schemeClr val="hlink"/>
                </a:solidFill>
              </a:rPr>
              <a:t> and C</a:t>
            </a:r>
            <a:r>
              <a:rPr lang="en-US" altLang="en-US" baseline="-25000" smtClean="0">
                <a:solidFill>
                  <a:schemeClr val="hlink"/>
                </a:solidFill>
              </a:rPr>
              <a:t>2</a:t>
            </a:r>
            <a:r>
              <a:rPr lang="en-US" altLang="en-US" smtClean="0">
                <a:solidFill>
                  <a:schemeClr val="hlink"/>
                </a:solidFill>
              </a:rPr>
              <a:t> Plots</a:t>
            </a:r>
          </a:p>
        </p:txBody>
      </p:sp>
      <p:sp>
        <p:nvSpPr>
          <p:cNvPr id="363527" name="Text Box 7"/>
          <p:cNvSpPr txBox="1">
            <a:spLocks noChangeArrowheads="1"/>
          </p:cNvSpPr>
          <p:nvPr/>
        </p:nvSpPr>
        <p:spPr bwMode="auto">
          <a:xfrm>
            <a:off x="4106868" y="5334021"/>
            <a:ext cx="466554" cy="3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Cs</a:t>
            </a:r>
          </a:p>
        </p:txBody>
      </p:sp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5113338" y="4038619"/>
            <a:ext cx="876923" cy="3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PVDIS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3940177" y="4419620"/>
            <a:ext cx="902571" cy="3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Qweak</a:t>
            </a:r>
          </a:p>
        </p:txBody>
      </p:sp>
      <p:sp>
        <p:nvSpPr>
          <p:cNvPr id="363530" name="Text Box 10"/>
          <p:cNvSpPr txBox="1">
            <a:spLocks noChangeArrowheads="1"/>
          </p:cNvSpPr>
          <p:nvPr/>
        </p:nvSpPr>
        <p:spPr bwMode="auto">
          <a:xfrm>
            <a:off x="8047041" y="4343421"/>
            <a:ext cx="876923" cy="3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PVDIS</a:t>
            </a:r>
          </a:p>
        </p:txBody>
      </p:sp>
      <p:sp>
        <p:nvSpPr>
          <p:cNvPr id="363531" name="Text Box 11"/>
          <p:cNvSpPr txBox="1">
            <a:spLocks noChangeArrowheads="1"/>
          </p:cNvSpPr>
          <p:nvPr/>
        </p:nvSpPr>
        <p:spPr bwMode="auto">
          <a:xfrm>
            <a:off x="419113" y="1752601"/>
            <a:ext cx="1885276" cy="46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400" b="0" i="0">
                <a:solidFill>
                  <a:srgbClr val="0066FF"/>
                </a:solidFill>
                <a:latin typeface="Arial" pitchFamily="34" charset="0"/>
                <a:ea typeface="MS PGothic" pitchFamily="34" charset="-128"/>
              </a:rPr>
              <a:t>World’s data</a:t>
            </a:r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auto">
          <a:xfrm>
            <a:off x="250836" y="4343401"/>
            <a:ext cx="2188179" cy="46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400" b="0" i="0">
                <a:solidFill>
                  <a:srgbClr val="0066FF"/>
                </a:solidFill>
                <a:latin typeface="Arial" pitchFamily="34" charset="0"/>
                <a:ea typeface="MS PGothic" pitchFamily="34" charset="-128"/>
              </a:rPr>
              <a:t>Precision Data</a:t>
            </a:r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8435975" y="2371744"/>
            <a:ext cx="838451" cy="3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21" tIns="45661" rIns="91321" bIns="4566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6 GeV</a:t>
            </a:r>
          </a:p>
        </p:txBody>
      </p:sp>
      <p:sp>
        <p:nvSpPr>
          <p:cNvPr id="363534" name="Rectangle 14"/>
          <p:cNvSpPr>
            <a:spLocks noChangeArrowheads="1"/>
          </p:cNvSpPr>
          <p:nvPr/>
        </p:nvSpPr>
        <p:spPr bwMode="auto">
          <a:xfrm>
            <a:off x="6370643" y="3657600"/>
            <a:ext cx="3519487" cy="3048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21" tIns="45661" rIns="91321" bIns="45661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Title 3"/>
          <p:cNvSpPr>
            <a:spLocks noGrp="1"/>
          </p:cNvSpPr>
          <p:nvPr>
            <p:ph type="title"/>
          </p:nvPr>
        </p:nvSpPr>
        <p:spPr>
          <a:xfrm>
            <a:off x="-87313" y="0"/>
            <a:ext cx="8474568" cy="619125"/>
          </a:xfrm>
        </p:spPr>
        <p:txBody>
          <a:bodyPr/>
          <a:lstStyle/>
          <a:p>
            <a:pPr eaLnBrk="1" hangingPunct="1"/>
            <a:r>
              <a:rPr lang="en-US" altLang="en-US" sz="3600" b="1" dirty="0" err="1" smtClean="0">
                <a:solidFill>
                  <a:srgbClr val="FF0000"/>
                </a:solidFill>
              </a:rPr>
              <a:t>SoLID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-J/</a:t>
            </a:r>
            <a:r>
              <a:rPr lang="en-US" altLang="en-US" sz="3600" b="1" dirty="0" smtClean="0">
                <a:solidFill>
                  <a:srgbClr val="FF0000"/>
                </a:solidFill>
                <a:latin typeface="Symbol" pitchFamily="18" charset="2"/>
              </a:rPr>
              <a:t>y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: Study Non-</a:t>
            </a:r>
            <a:r>
              <a:rPr lang="en-US" altLang="en-US" sz="3600" b="1" dirty="0" err="1" smtClean="0">
                <a:solidFill>
                  <a:srgbClr val="FF0000"/>
                </a:solidFill>
              </a:rPr>
              <a:t>Perturbative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 Gluons</a:t>
            </a:r>
          </a:p>
        </p:txBody>
      </p:sp>
      <p:pic>
        <p:nvPicPr>
          <p:cNvPr id="3676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810000"/>
            <a:ext cx="4505325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7620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79378"/>
              </p:ext>
            </p:extLst>
          </p:nvPr>
        </p:nvGraphicFramePr>
        <p:xfrm>
          <a:off x="383818" y="3687654"/>
          <a:ext cx="6554788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43" r:id="rId4" imgW="6553768" imgH="3023878" progId="Excel.Chart.8">
                  <p:embed/>
                </p:oleObj>
              </mc:Choice>
              <mc:Fallback>
                <p:oleObj r:id="rId4" imgW="6553768" imgH="3023878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8" y="3687654"/>
                        <a:ext cx="6554788" cy="302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TextBox 7"/>
          <p:cNvSpPr txBox="1">
            <a:spLocks noChangeArrowheads="1"/>
          </p:cNvSpPr>
          <p:nvPr/>
        </p:nvSpPr>
        <p:spPr bwMode="auto">
          <a:xfrm>
            <a:off x="3603625" y="5357813"/>
            <a:ext cx="1090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i="0" smtClean="0">
                <a:solidFill>
                  <a:srgbClr val="000000"/>
                </a:solidFill>
                <a:latin typeface="Calibri" pitchFamily="34" charset="0"/>
              </a:rPr>
              <a:t>Quark Energy</a:t>
            </a:r>
          </a:p>
        </p:txBody>
      </p:sp>
      <p:sp>
        <p:nvSpPr>
          <p:cNvPr id="367622" name="TextBox 8"/>
          <p:cNvSpPr txBox="1">
            <a:spLocks noChangeArrowheads="1"/>
          </p:cNvSpPr>
          <p:nvPr/>
        </p:nvSpPr>
        <p:spPr bwMode="auto">
          <a:xfrm>
            <a:off x="3373438" y="4267200"/>
            <a:ext cx="1423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i="0" u="sng" smtClean="0">
                <a:solidFill>
                  <a:srgbClr val="FFFFFF"/>
                </a:solidFill>
                <a:latin typeface="Calibri" pitchFamily="34" charset="0"/>
              </a:rPr>
              <a:t>Trace Anomaly</a:t>
            </a:r>
          </a:p>
        </p:txBody>
      </p:sp>
      <p:sp>
        <p:nvSpPr>
          <p:cNvPr id="367623" name="TextBox 9"/>
          <p:cNvSpPr txBox="1">
            <a:spLocks noChangeArrowheads="1"/>
          </p:cNvSpPr>
          <p:nvPr/>
        </p:nvSpPr>
        <p:spPr bwMode="auto">
          <a:xfrm>
            <a:off x="2179638" y="4711700"/>
            <a:ext cx="1223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i="0" smtClean="0">
                <a:solidFill>
                  <a:srgbClr val="000000"/>
                </a:solidFill>
                <a:latin typeface="Calibri" pitchFamily="34" charset="0"/>
              </a:rPr>
              <a:t>Gluon Energy</a:t>
            </a:r>
          </a:p>
        </p:txBody>
      </p:sp>
      <p:sp>
        <p:nvSpPr>
          <p:cNvPr id="367624" name="TextBox 10"/>
          <p:cNvSpPr txBox="1">
            <a:spLocks noChangeArrowheads="1"/>
          </p:cNvSpPr>
          <p:nvPr/>
        </p:nvSpPr>
        <p:spPr bwMode="auto">
          <a:xfrm>
            <a:off x="2682875" y="5540375"/>
            <a:ext cx="1089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i="0" smtClean="0">
                <a:solidFill>
                  <a:srgbClr val="000000"/>
                </a:solidFill>
                <a:latin typeface="Calibri" pitchFamily="34" charset="0"/>
              </a:rPr>
              <a:t>Quark Mass</a:t>
            </a:r>
          </a:p>
        </p:txBody>
      </p:sp>
      <p:sp>
        <p:nvSpPr>
          <p:cNvPr id="367625" name="TextBox 11"/>
          <p:cNvSpPr txBox="1">
            <a:spLocks noChangeArrowheads="1"/>
          </p:cNvSpPr>
          <p:nvPr/>
        </p:nvSpPr>
        <p:spPr bwMode="auto">
          <a:xfrm>
            <a:off x="7794625" y="4629150"/>
            <a:ext cx="1857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  <a:t>50 days @ </a:t>
            </a:r>
            <a:b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</a:br>
            <a: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  <a:t>10</a:t>
            </a:r>
            <a:r>
              <a:rPr lang="en-US" altLang="en-US" sz="1800" b="0" i="0" baseline="30000" smtClean="0">
                <a:solidFill>
                  <a:srgbClr val="000000"/>
                </a:solidFill>
                <a:latin typeface="Calibri" pitchFamily="34" charset="0"/>
              </a:rPr>
              <a:t>37</a:t>
            </a:r>
            <a: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  <a:t> N/cm</a:t>
            </a:r>
            <a:r>
              <a:rPr lang="en-US" altLang="en-US" sz="1800" b="0" i="0" baseline="30000" smtClean="0">
                <a:solidFill>
                  <a:srgbClr val="000000"/>
                </a:solidFill>
                <a:latin typeface="Calibri" pitchFamily="34" charset="0"/>
              </a:rPr>
              <a:t>2</a:t>
            </a:r>
            <a: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  <a:t>/s</a:t>
            </a:r>
          </a:p>
        </p:txBody>
      </p:sp>
      <p:pic>
        <p:nvPicPr>
          <p:cNvPr id="367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619125"/>
            <a:ext cx="40528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7627" name="Object 2"/>
          <p:cNvGraphicFramePr>
            <a:graphicFrameLocks noChangeAspect="1"/>
          </p:cNvGraphicFramePr>
          <p:nvPr/>
        </p:nvGraphicFramePr>
        <p:xfrm>
          <a:off x="5699125" y="3198813"/>
          <a:ext cx="3892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44" name="Equation" r:id="rId7" imgW="1231366" imgH="228501" progId="">
                  <p:embed/>
                </p:oleObj>
              </mc:Choice>
              <mc:Fallback>
                <p:oleObj name="Equation" r:id="rId7" imgW="1231366" imgH="2285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3198813"/>
                        <a:ext cx="3892550" cy="65722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8" name="TextBox 14"/>
          <p:cNvSpPr txBox="1">
            <a:spLocks noChangeArrowheads="1"/>
          </p:cNvSpPr>
          <p:nvPr/>
        </p:nvSpPr>
        <p:spPr bwMode="auto">
          <a:xfrm>
            <a:off x="250824" y="1255712"/>
            <a:ext cx="5197475" cy="25542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J/</a:t>
            </a:r>
            <a:r>
              <a:rPr lang="el-GR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ψ</a:t>
            </a: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: ideal probe of non-</a:t>
            </a:r>
            <a:r>
              <a:rPr lang="en-US" altLang="en-US" sz="2000" i="0" dirty="0" err="1" smtClean="0">
                <a:solidFill>
                  <a:srgbClr val="000000"/>
                </a:solidFill>
                <a:latin typeface="Calibri" pitchFamily="34" charset="0"/>
              </a:rPr>
              <a:t>perturbative</a:t>
            </a: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 gluon</a:t>
            </a:r>
          </a:p>
          <a:p>
            <a:pPr eaLnBrk="1" hangingPunct="1"/>
            <a:endParaRPr lang="en-US" altLang="en-US" sz="2000" i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The </a:t>
            </a:r>
            <a:r>
              <a:rPr lang="en-US" altLang="en-US" sz="2000" i="0" u="sng" dirty="0" smtClean="0">
                <a:solidFill>
                  <a:srgbClr val="000000"/>
                </a:solidFill>
                <a:latin typeface="Calibri" pitchFamily="34" charset="0"/>
              </a:rPr>
              <a:t>high luminosity &amp; large acceptance </a:t>
            </a: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capability of </a:t>
            </a:r>
            <a:r>
              <a:rPr lang="en-US" altLang="en-US" sz="2000" i="0" dirty="0" err="1" smtClean="0">
                <a:solidFill>
                  <a:srgbClr val="000000"/>
                </a:solidFill>
                <a:latin typeface="Calibri" pitchFamily="34" charset="0"/>
              </a:rPr>
              <a:t>SoLID</a:t>
            </a: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 enables a </a:t>
            </a:r>
            <a:r>
              <a:rPr lang="en-US" altLang="en-US" sz="2000" i="0" u="sng" dirty="0" smtClean="0">
                <a:solidFill>
                  <a:srgbClr val="000000"/>
                </a:solidFill>
                <a:latin typeface="Calibri" pitchFamily="34" charset="0"/>
              </a:rPr>
              <a:t>unique</a:t>
            </a: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 “precision” measurement near threshold</a:t>
            </a:r>
          </a:p>
          <a:p>
            <a:pPr eaLnBrk="1" hangingPunct="1"/>
            <a:endParaRPr lang="en-US" altLang="en-US" sz="2000" i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Search for threshold enhancement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2000" i="0" dirty="0" smtClean="0">
                <a:solidFill>
                  <a:srgbClr val="000000"/>
                </a:solidFill>
                <a:latin typeface="Calibri" pitchFamily="34" charset="0"/>
              </a:rPr>
              <a:t>Shed light on the conformal anomaly</a:t>
            </a:r>
          </a:p>
        </p:txBody>
      </p:sp>
      <p:pic>
        <p:nvPicPr>
          <p:cNvPr id="3676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3313"/>
            <a:ext cx="19637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7630" name="Object 3"/>
          <p:cNvGraphicFramePr>
            <a:graphicFrameLocks noChangeAspect="1"/>
          </p:cNvGraphicFramePr>
          <p:nvPr/>
        </p:nvGraphicFramePr>
        <p:xfrm>
          <a:off x="222250" y="4038600"/>
          <a:ext cx="17414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45" name="Equation" r:id="rId10" imgW="533169" imgH="253890" progId="">
                  <p:embed/>
                </p:oleObj>
              </mc:Choice>
              <mc:Fallback>
                <p:oleObj name="Equation" r:id="rId10" imgW="533169" imgH="2538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4038600"/>
                        <a:ext cx="1741488" cy="752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H="1" flipV="1">
            <a:off x="2095500" y="4419600"/>
            <a:ext cx="1508125" cy="20955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632" name="TextBox 22"/>
          <p:cNvSpPr txBox="1">
            <a:spLocks noChangeArrowheads="1"/>
          </p:cNvSpPr>
          <p:nvPr/>
        </p:nvSpPr>
        <p:spPr bwMode="auto">
          <a:xfrm>
            <a:off x="1963738" y="6400800"/>
            <a:ext cx="298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0" i="0" smtClean="0">
                <a:solidFill>
                  <a:srgbClr val="000000"/>
                </a:solidFill>
                <a:latin typeface="Calibri" pitchFamily="34" charset="0"/>
              </a:rPr>
              <a:t>X. Ji  PRL 74 1071 (1995)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3818" y="619125"/>
            <a:ext cx="5211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Spokespersons: K.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Hafidi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, Z.E.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Meziani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, X. Qian,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1800" b="0" i="0" kern="0" dirty="0" smtClean="0">
                <a:solidFill>
                  <a:srgbClr val="0000FF"/>
                </a:solidFill>
                <a:latin typeface="Arial"/>
              </a:rPr>
              <a:t>                       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N.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Sparveris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 and Z. Zhao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4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25533"/>
            <a:ext cx="10058400" cy="5659050"/>
          </a:xfrm>
        </p:spPr>
        <p:txBody>
          <a:bodyPr/>
          <a:lstStyle/>
          <a:p>
            <a:pPr marL="370902" indent="-370902" defTabSz="986442">
              <a:defRPr/>
            </a:pPr>
            <a:r>
              <a:rPr lang="en-US" sz="2400" b="1" dirty="0" smtClean="0"/>
              <a:t>SIDIS a powerful tool to study spin-flavor and TMDs</a:t>
            </a:r>
          </a:p>
          <a:p>
            <a:pPr marL="370902" indent="-370902" defTabSz="986442">
              <a:defRPr/>
            </a:pPr>
            <a:r>
              <a:rPr lang="en-US" sz="2400" b="1" dirty="0" smtClean="0"/>
              <a:t>Nucleon </a:t>
            </a:r>
            <a:r>
              <a:rPr lang="en-US" sz="2400" b="1" dirty="0"/>
              <a:t>TMD study have been exciting and fruitful</a:t>
            </a:r>
            <a:endParaRPr lang="en-US" sz="2000" b="1" dirty="0">
              <a:solidFill>
                <a:srgbClr val="0000FF"/>
              </a:solidFill>
            </a:endParaRPr>
          </a:p>
          <a:p>
            <a:pPr marL="370902" indent="-370902" defTabSz="986442">
              <a:defRPr/>
            </a:pPr>
            <a:r>
              <a:rPr lang="en-US" sz="2400" b="1" dirty="0"/>
              <a:t>Recent </a:t>
            </a:r>
            <a:r>
              <a:rPr lang="en-US" sz="2400" b="1" dirty="0" smtClean="0"/>
              <a:t>and New Results </a:t>
            </a:r>
            <a:r>
              <a:rPr lang="en-US" sz="2400" b="1" dirty="0"/>
              <a:t>on TMD studies from </a:t>
            </a:r>
            <a:r>
              <a:rPr lang="en-US" sz="2400" b="1" dirty="0" err="1"/>
              <a:t>JLab</a:t>
            </a:r>
            <a:endParaRPr lang="en-US" sz="2000" b="1" dirty="0">
              <a:solidFill>
                <a:srgbClr val="0000FF"/>
              </a:solidFill>
            </a:endParaRPr>
          </a:p>
          <a:p>
            <a:pPr marL="370902" indent="-370902" defTabSz="986442">
              <a:defRPr/>
            </a:pPr>
            <a:r>
              <a:rPr lang="en-US" sz="2400" b="1" dirty="0" smtClean="0"/>
              <a:t>Planned </a:t>
            </a:r>
            <a:r>
              <a:rPr lang="en-US" sz="2400" b="1" dirty="0" err="1"/>
              <a:t>SoLID</a:t>
            </a:r>
            <a:r>
              <a:rPr lang="en-US" sz="2400" b="1" dirty="0"/>
              <a:t> program on </a:t>
            </a:r>
            <a:r>
              <a:rPr lang="en-US" sz="2400" b="1" dirty="0" smtClean="0"/>
              <a:t>TMDs</a:t>
            </a:r>
          </a:p>
          <a:p>
            <a:pPr marL="0" indent="0" defTabSz="986442">
              <a:buNone/>
              <a:defRPr/>
            </a:pPr>
            <a:r>
              <a:rPr lang="en-US" sz="2400" b="1" dirty="0"/>
              <a:t> </a:t>
            </a:r>
            <a:r>
              <a:rPr lang="en-US" sz="2400" b="1" dirty="0" smtClean="0"/>
              <a:t>     </a:t>
            </a:r>
            <a:r>
              <a:rPr lang="en-US" sz="2000" b="1" dirty="0" smtClean="0">
                <a:solidFill>
                  <a:srgbClr val="FF0000"/>
                </a:solidFill>
              </a:rPr>
              <a:t>Precision </a:t>
            </a:r>
            <a:r>
              <a:rPr lang="en-US" sz="2000" b="1" dirty="0">
                <a:solidFill>
                  <a:srgbClr val="FF0000"/>
                </a:solidFill>
              </a:rPr>
              <a:t>4-d mapping of TMD asymmetries</a:t>
            </a:r>
          </a:p>
          <a:p>
            <a:pPr marL="0" indent="0" defTabSz="986442">
              <a:buNone/>
              <a:defRPr/>
            </a:pPr>
            <a:r>
              <a:rPr lang="en-US" sz="2000" b="1" dirty="0" smtClean="0">
                <a:solidFill>
                  <a:srgbClr val="0000FF"/>
                </a:solidFill>
              </a:rPr>
              <a:t>            </a:t>
            </a:r>
            <a:r>
              <a:rPr lang="en-US" sz="2000" b="1" dirty="0" smtClean="0">
                <a:solidFill>
                  <a:schemeClr val="accent2"/>
                </a:solidFill>
              </a:rPr>
              <a:t>Extraction of  </a:t>
            </a:r>
            <a:r>
              <a:rPr lang="en-US" sz="2000" b="1" dirty="0" err="1" smtClean="0">
                <a:solidFill>
                  <a:schemeClr val="accent2"/>
                </a:solidFill>
              </a:rPr>
              <a:t>transversity</a:t>
            </a:r>
            <a:r>
              <a:rPr lang="en-US" sz="2000" b="1" dirty="0" smtClean="0">
                <a:solidFill>
                  <a:schemeClr val="accent2"/>
                </a:solidFill>
              </a:rPr>
              <a:t> and tensor charge</a:t>
            </a:r>
          </a:p>
          <a:p>
            <a:pPr marL="0" indent="0" defTabSz="986442">
              <a:buNone/>
              <a:defRPr/>
            </a:pP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</a:rPr>
              <a:t>           Extraction of </a:t>
            </a:r>
            <a:r>
              <a:rPr lang="en-US" sz="2000" b="1" dirty="0" err="1" smtClean="0">
                <a:solidFill>
                  <a:schemeClr val="accent2"/>
                </a:solidFill>
              </a:rPr>
              <a:t>Sivers</a:t>
            </a:r>
            <a:r>
              <a:rPr lang="en-US" sz="2000" b="1" dirty="0" smtClean="0">
                <a:solidFill>
                  <a:schemeClr val="accent2"/>
                </a:solidFill>
              </a:rPr>
              <a:t>/g</a:t>
            </a:r>
            <a:r>
              <a:rPr lang="en-US" sz="2000" b="1" baseline="-25000" dirty="0" smtClean="0">
                <a:solidFill>
                  <a:schemeClr val="accent2"/>
                </a:solidFill>
              </a:rPr>
              <a:t>1</a:t>
            </a:r>
            <a:r>
              <a:rPr lang="en-US" sz="2000" b="1" baseline="30000" dirty="0">
                <a:solidFill>
                  <a:schemeClr val="accent2"/>
                </a:solidFill>
              </a:rPr>
              <a:t>T</a:t>
            </a:r>
            <a:r>
              <a:rPr lang="en-US" sz="2000" b="1" dirty="0" smtClean="0">
                <a:solidFill>
                  <a:schemeClr val="accent2"/>
                </a:solidFill>
              </a:rPr>
              <a:t>: study quark orbital angular </a:t>
            </a:r>
            <a:r>
              <a:rPr lang="en-US" sz="2000" b="1" dirty="0" err="1" smtClean="0">
                <a:solidFill>
                  <a:schemeClr val="accent2"/>
                </a:solidFill>
              </a:rPr>
              <a:t>menmentum</a:t>
            </a:r>
            <a:r>
              <a:rPr lang="en-US" sz="2000" b="1" dirty="0" smtClean="0">
                <a:solidFill>
                  <a:schemeClr val="accent2"/>
                </a:solidFill>
              </a:rPr>
              <a:t>   </a:t>
            </a:r>
            <a:endParaRPr lang="en-US" sz="2000" b="1" dirty="0">
              <a:solidFill>
                <a:schemeClr val="accent2"/>
              </a:solidFill>
            </a:endParaRPr>
          </a:p>
          <a:p>
            <a:pPr marL="801779" lvl="1" indent="-307774" defTabSz="986442">
              <a:lnSpc>
                <a:spcPct val="90000"/>
              </a:lnSpc>
              <a:buNone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Precision </a:t>
            </a:r>
            <a:r>
              <a:rPr lang="en-US" sz="2000" dirty="0">
                <a:solidFill>
                  <a:srgbClr val="FF0000"/>
                </a:solidFill>
              </a:rPr>
              <a:t>experimental data + development in theory for Nucleon TMDs +…</a:t>
            </a:r>
          </a:p>
          <a:p>
            <a:pPr marL="836639" lvl="1" indent="-342635" defTabSz="98644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rgbClr val="FF0000"/>
                </a:solidFill>
              </a:rPr>
              <a:t>lead to breakthrough in understanding QCD?</a:t>
            </a:r>
            <a:endParaRPr lang="en-US" dirty="0">
              <a:solidFill>
                <a:srgbClr val="FF0000"/>
              </a:solidFill>
            </a:endParaRPr>
          </a:p>
          <a:p>
            <a:pPr marL="836639" lvl="1" indent="-342635" defTabSz="986442">
              <a:lnSpc>
                <a:spcPct val="90000"/>
              </a:lnSpc>
              <a:buFont typeface="Wingdings" pitchFamily="2" charset="2"/>
              <a:buChar char="Ø"/>
              <a:defRPr/>
            </a:pPr>
            <a:endParaRPr lang="en-US" sz="1000" dirty="0">
              <a:solidFill>
                <a:schemeClr val="bg2"/>
              </a:solidFill>
            </a:endParaRPr>
          </a:p>
          <a:p>
            <a:pPr defTabSz="986442">
              <a:buFont typeface="Arial" panose="020B0604020202020204" pitchFamily="34" charset="0"/>
              <a:buChar char="•"/>
              <a:defRPr/>
            </a:pPr>
            <a:r>
              <a:rPr lang="en-US" sz="2400" b="1" dirty="0" smtClean="0"/>
              <a:t>Other Solid Experiments: PVDIS and J/</a:t>
            </a:r>
            <a:r>
              <a:rPr lang="en-US" sz="2400" b="1" dirty="0" smtClean="0">
                <a:latin typeface="Symbol" panose="05050102010706020507" pitchFamily="18" charset="2"/>
              </a:rPr>
              <a:t>Y</a:t>
            </a:r>
            <a:endParaRPr lang="en-US" sz="2400" b="1" dirty="0">
              <a:latin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531813"/>
          </a:xfrm>
        </p:spPr>
        <p:txBody>
          <a:bodyPr/>
          <a:lstStyle/>
          <a:p>
            <a:pPr eaLnBrk="1" hangingPunct="1"/>
            <a:r>
              <a:rPr lang="en-US" altLang="en-US" sz="2800" i="1" dirty="0" smtClean="0">
                <a:solidFill>
                  <a:srgbClr val="FF0000"/>
                </a:solidFill>
              </a:rPr>
              <a:t>Nucleon Structure Function: Deep-Inelastic Scattering </a:t>
            </a:r>
            <a:endParaRPr lang="en-US" altLang="en-US" sz="2800" i="1" baseline="-25000" dirty="0" smtClean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7001"/>
            <a:ext cx="5383981" cy="1128273"/>
          </a:xfrm>
        </p:spPr>
        <p:txBody>
          <a:bodyPr/>
          <a:lstStyle/>
          <a:p>
            <a:pPr eaLnBrk="1" hangingPunct="1"/>
            <a:r>
              <a:rPr lang="en-US" altLang="en-US" sz="1800" dirty="0" err="1" smtClean="0"/>
              <a:t>Bjorken</a:t>
            </a:r>
            <a:r>
              <a:rPr lang="en-US" altLang="en-US" sz="1800" dirty="0" smtClean="0"/>
              <a:t> Scaling  and Scaling Violation</a:t>
            </a:r>
          </a:p>
          <a:p>
            <a:pPr eaLnBrk="1" hangingPunct="1"/>
            <a:r>
              <a:rPr lang="en-US" altLang="en-US" sz="1800" dirty="0" smtClean="0"/>
              <a:t>Gluon radiation – </a:t>
            </a:r>
            <a:r>
              <a:rPr lang="en-US" altLang="en-US" sz="1800" dirty="0" smtClean="0">
                <a:solidFill>
                  <a:srgbClr val="2D16D4"/>
                </a:solidFill>
              </a:rPr>
              <a:t>QCD evolution</a:t>
            </a:r>
            <a:endParaRPr lang="en-US" altLang="en-US" sz="1800" dirty="0" smtClean="0"/>
          </a:p>
          <a:p>
            <a:pPr eaLnBrk="1" hangingPunct="1"/>
            <a:r>
              <a:rPr lang="en-US" altLang="en-US" sz="1800" dirty="0" smtClean="0">
                <a:solidFill>
                  <a:srgbClr val="FF0000"/>
                </a:solidFill>
              </a:rPr>
              <a:t>One of the best experimental tests of QCD 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  <p:pic>
        <p:nvPicPr>
          <p:cNvPr id="493572" name="Picture 4" descr="F2_ze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1" y="1625226"/>
            <a:ext cx="3575050" cy="503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35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1" y="2303462"/>
            <a:ext cx="4852412" cy="435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JPChen-PekingU-2013 [Compatibility Mode] - Microsoft PowerPoin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7" t="37223" r="24524" b="41677"/>
          <a:stretch/>
        </p:blipFill>
        <p:spPr>
          <a:xfrm>
            <a:off x="5749341" y="556281"/>
            <a:ext cx="3254473" cy="15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6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77800"/>
            <a:ext cx="9728200" cy="592138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solidFill>
                  <a:srgbClr val="FF0000"/>
                </a:solidFill>
              </a:rPr>
              <a:t> </a:t>
            </a:r>
            <a:r>
              <a:rPr lang="en-US" altLang="en-US" i="1" smtClean="0">
                <a:solidFill>
                  <a:srgbClr val="FF0000"/>
                </a:solidFill>
              </a:rPr>
              <a:t>Polarized Structure Function/Distributions</a:t>
            </a:r>
            <a:r>
              <a:rPr lang="en-US" altLang="en-US" i="1" smtClean="0"/>
              <a:t> 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 </a:t>
            </a:r>
          </a:p>
        </p:txBody>
      </p:sp>
      <p:pic>
        <p:nvPicPr>
          <p:cNvPr id="49459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5181600" cy="53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</p:pic>
      <p:pic>
        <p:nvPicPr>
          <p:cNvPr id="4945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339850"/>
            <a:ext cx="5010150" cy="47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59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6064250"/>
            <a:ext cx="3835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86595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1657354" y="2271696"/>
            <a:ext cx="6800850" cy="584242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0918" tIns="45456" rIns="90918" bIns="45456">
            <a:spAutoFit/>
          </a:bodyPr>
          <a:lstStyle/>
          <a:p>
            <a:pPr algn="ctr"/>
            <a:r>
              <a:rPr lang="en-US" sz="3200" b="0" i="0" dirty="0" smtClean="0">
                <a:solidFill>
                  <a:srgbClr val="000000"/>
                </a:solidFill>
              </a:rPr>
              <a:t>Spin Flavor with JLab12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827088" y="3339167"/>
            <a:ext cx="8172450" cy="1045907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lIns="90918" tIns="45456" rIns="90918" bIns="45456">
            <a:spAutoFit/>
          </a:bodyPr>
          <a:lstStyle/>
          <a:p>
            <a:pPr algn="ctr"/>
            <a:endParaRPr lang="en-US" sz="1400" b="0" i="0" dirty="0">
              <a:solidFill>
                <a:srgbClr val="C00000"/>
              </a:solidFill>
            </a:endParaRPr>
          </a:p>
          <a:p>
            <a:pPr algn="ctr"/>
            <a:r>
              <a:rPr lang="en-US" sz="2400" i="0" dirty="0" smtClean="0">
                <a:solidFill>
                  <a:srgbClr val="0000FF"/>
                </a:solidFill>
              </a:rPr>
              <a:t>Inclusive DIS: Valance Quark Spin</a:t>
            </a:r>
            <a:endParaRPr lang="en-US" sz="2400" dirty="0">
              <a:solidFill>
                <a:srgbClr val="0000FF"/>
              </a:solidFill>
            </a:endParaRPr>
          </a:p>
          <a:p>
            <a:pPr algn="ctr"/>
            <a:r>
              <a:rPr lang="en-US" sz="2400" i="0" dirty="0" smtClean="0">
                <a:solidFill>
                  <a:srgbClr val="FF0000"/>
                </a:solidFill>
              </a:rPr>
              <a:t>      SIDIS: Sea Quark Spin</a:t>
            </a:r>
            <a:endParaRPr lang="en-US" sz="2400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8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Text Box 2"/>
          <p:cNvSpPr txBox="1">
            <a:spLocks noChangeArrowheads="1"/>
          </p:cNvSpPr>
          <p:nvPr/>
        </p:nvSpPr>
        <p:spPr bwMode="auto">
          <a:xfrm>
            <a:off x="6643087" y="986174"/>
            <a:ext cx="2391376" cy="46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9" tIns="45701" rIns="91409" bIns="4570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i="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altLang="en-US" sz="2400" b="0" i="0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en-US" altLang="en-US" sz="2400" b="0" i="0" baseline="50000" dirty="0" smtClean="0">
                <a:solidFill>
                  <a:srgbClr val="000000"/>
                </a:solidFill>
                <a:latin typeface="Comic Sans MS" pitchFamily="66" charset="0"/>
              </a:rPr>
              <a:t>p</a:t>
            </a:r>
            <a:r>
              <a:rPr lang="en-US" altLang="en-US" sz="2400" b="0" i="0" dirty="0" smtClean="0">
                <a:solidFill>
                  <a:srgbClr val="000000"/>
                </a:solidFill>
                <a:latin typeface="Comic Sans MS" pitchFamily="66" charset="0"/>
              </a:rPr>
              <a:t> at 11 </a:t>
            </a:r>
            <a:r>
              <a:rPr lang="en-US" altLang="en-US" sz="2400" b="0" i="0" dirty="0" err="1" smtClean="0">
                <a:solidFill>
                  <a:srgbClr val="000000"/>
                </a:solidFill>
                <a:latin typeface="Comic Sans MS" pitchFamily="66" charset="0"/>
              </a:rPr>
              <a:t>GeV</a:t>
            </a:r>
            <a:r>
              <a:rPr lang="en-US" altLang="en-US" sz="2400" b="0" i="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</p:txBody>
      </p:sp>
      <p:sp>
        <p:nvSpPr>
          <p:cNvPr id="1011715" name="Text Box 3"/>
          <p:cNvSpPr txBox="1">
            <a:spLocks noChangeArrowheads="1"/>
          </p:cNvSpPr>
          <p:nvPr/>
        </p:nvSpPr>
        <p:spPr bwMode="auto">
          <a:xfrm>
            <a:off x="1173163" y="1447800"/>
            <a:ext cx="1352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1" rIns="91409" bIns="45701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altLang="en-US" sz="2400" b="0" i="0" smtClean="0">
              <a:solidFill>
                <a:srgbClr val="006600"/>
              </a:solidFill>
              <a:latin typeface="Comic Sans MS" pitchFamily="66" charset="0"/>
            </a:endParaRPr>
          </a:p>
        </p:txBody>
      </p:sp>
      <p:pic>
        <p:nvPicPr>
          <p:cNvPr id="519172" name="Picture 4" descr="A1p_CLAS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5"/>
          <a:stretch>
            <a:fillRect/>
          </a:stretch>
        </p:blipFill>
        <p:spPr bwMode="auto">
          <a:xfrm>
            <a:off x="5245100" y="1576388"/>
            <a:ext cx="4613275" cy="528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9173" name="Rectangle 5"/>
          <p:cNvSpPr>
            <a:spLocks noChangeArrowheads="1"/>
          </p:cNvSpPr>
          <p:nvPr/>
        </p:nvSpPr>
        <p:spPr bwMode="auto">
          <a:xfrm>
            <a:off x="1109663" y="174625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1" rIns="91409" bIns="45701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3200" dirty="0" smtClean="0">
                <a:solidFill>
                  <a:srgbClr val="FF0000"/>
                </a:solidFill>
                <a:latin typeface="Comic Sans MS" pitchFamily="66" charset="0"/>
              </a:rPr>
              <a:t>Inclusive Spin-Flavor at JLab12 </a:t>
            </a:r>
          </a:p>
        </p:txBody>
      </p:sp>
      <p:pic>
        <p:nvPicPr>
          <p:cNvPr id="519174" name="Picture 6" descr="result_a1n_12gev_s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213"/>
            <a:ext cx="5062538" cy="54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531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71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26" name="Picture 2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94" y="1600200"/>
            <a:ext cx="69437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27" name="Text Box 3"/>
          <p:cNvSpPr txBox="1">
            <a:spLocks noChangeArrowheads="1"/>
          </p:cNvSpPr>
          <p:nvPr/>
        </p:nvSpPr>
        <p:spPr bwMode="auto">
          <a:xfrm>
            <a:off x="1970881" y="1203325"/>
            <a:ext cx="6086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000" b="0" i="0" dirty="0" smtClean="0">
                <a:solidFill>
                  <a:srgbClr val="0000FF"/>
                </a:solidFill>
                <a:latin typeface="Comic Sans MS" pitchFamily="66" charset="0"/>
                <a:ea typeface="MS PGothic" pitchFamily="34" charset="-128"/>
              </a:rPr>
              <a:t>Inclusive Hall A and B and Semi-Inclusive Hermes</a:t>
            </a:r>
          </a:p>
        </p:txBody>
      </p:sp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1408113" y="57086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2400" b="0" i="0" smtClean="0">
              <a:solidFill>
                <a:srgbClr val="000000"/>
              </a:solidFill>
              <a:latin typeface="Brush Script MT" pitchFamily="66" charset="0"/>
              <a:ea typeface="MS PGothic" pitchFamily="34" charset="-128"/>
            </a:endParaRPr>
          </a:p>
        </p:txBody>
      </p:sp>
      <p:pic>
        <p:nvPicPr>
          <p:cNvPr id="333829" name="Picture 5" descr="image-8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4343400"/>
            <a:ext cx="3968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30" name="Picture 6" descr="image-8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1752600"/>
            <a:ext cx="4540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33" name="Text Box 9"/>
          <p:cNvSpPr txBox="1">
            <a:spLocks noChangeArrowheads="1"/>
          </p:cNvSpPr>
          <p:nvPr/>
        </p:nvSpPr>
        <p:spPr bwMode="auto">
          <a:xfrm>
            <a:off x="1146175" y="604838"/>
            <a:ext cx="793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000" b="0" i="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H. Avakian, S. Brodsky, A. Deur, and  F. Yuan</a:t>
            </a:r>
            <a:r>
              <a:rPr lang="en-US" sz="1800" b="0" i="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, PRL 99, 082001 (2007)</a:t>
            </a:r>
            <a:endParaRPr lang="en-US" sz="1800" b="0" i="0" smtClean="0">
              <a:solidFill>
                <a:srgbClr val="FF0080"/>
              </a:solidFill>
              <a:latin typeface="Brush Script MT" pitchFamily="66" charset="0"/>
              <a:ea typeface="MS PGothic" pitchFamily="34" charset="-128"/>
            </a:endParaRPr>
          </a:p>
        </p:txBody>
      </p:sp>
      <p:sp>
        <p:nvSpPr>
          <p:cNvPr id="333844" name="Rectangle 20"/>
          <p:cNvSpPr>
            <a:spLocks noChangeArrowheads="1"/>
          </p:cNvSpPr>
          <p:nvPr/>
        </p:nvSpPr>
        <p:spPr bwMode="auto">
          <a:xfrm>
            <a:off x="361950" y="-3450"/>
            <a:ext cx="9304338" cy="592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76" tIns="49638" rIns="99276" bIns="49638" anchor="ctr">
            <a:spAutoFit/>
          </a:bodyPr>
          <a:lstStyle/>
          <a:p>
            <a:pPr algn="ctr" defTabSz="992188" eaLnBrk="1" hangingPunct="1"/>
            <a:r>
              <a:rPr lang="en-US" sz="3200" i="0" dirty="0" smtClean="0">
                <a:solidFill>
                  <a:srgbClr val="FF0000"/>
                </a:solidFill>
                <a:latin typeface="Arial" pitchFamily="34" charset="0"/>
              </a:rPr>
              <a:t>Spin-Flavor and Large x Behavior  </a:t>
            </a:r>
          </a:p>
        </p:txBody>
      </p:sp>
    </p:spTree>
    <p:extLst>
      <p:ext uri="{BB962C8B-B14F-4D97-AF65-F5344CB8AC3E}">
        <p14:creationId xmlns:p14="http://schemas.microsoft.com/office/powerpoint/2010/main" val="8181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2316743" y="4834542"/>
                <a:ext cx="4856568" cy="13140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000" b="1" dirty="0" smtClean="0"/>
                  <a:t>Tagging </a:t>
                </a:r>
                <a:r>
                  <a:rPr lang="en-US" altLang="zh-CN" sz="2000" b="1" dirty="0"/>
                  <a:t>quark </a:t>
                </a:r>
                <a:r>
                  <a:rPr lang="en-US" altLang="zh-CN" sz="2000" b="1" dirty="0" smtClean="0"/>
                  <a:t>flavor</a:t>
                </a:r>
              </a:p>
              <a:p>
                <a:r>
                  <a:rPr lang="en-US" altLang="zh-CN" sz="2000" b="1" dirty="0" smtClean="0"/>
                  <a:t>Extract sea quark spin distributions</a:t>
                </a:r>
                <a:r>
                  <a:rPr lang="en-US" altLang="zh-CN" sz="20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CN" sz="2000" b="1" i="1">
                        <a:latin typeface="Cambria Math"/>
                      </a:rPr>
                      <m:t>𝒒</m:t>
                    </m:r>
                  </m:oMath>
                </a14:m>
                <a:r>
                  <a:rPr lang="en-US" altLang="zh-CN" sz="2000" b="1" dirty="0" smtClean="0"/>
                  <a:t> (x)</a:t>
                </a:r>
              </a:p>
              <a:p>
                <a:r>
                  <a:rPr lang="en-US" altLang="zh-CN" sz="2000" b="1" dirty="0" smtClean="0"/>
                  <a:t>Needs fragmentation functions </a:t>
                </a:r>
                <a:r>
                  <a:rPr lang="en-US" altLang="zh-CN" sz="2000" b="1" i="1" dirty="0" smtClean="0"/>
                  <a:t>D(z)</a:t>
                </a:r>
              </a:p>
              <a:p>
                <a:pPr marL="109643" indent="0">
                  <a:buNone/>
                </a:pPr>
                <a:r>
                  <a:rPr lang="en-US" altLang="zh-CN" sz="2000" b="1" dirty="0"/>
                  <a:t> </a:t>
                </a:r>
                <a:r>
                  <a:rPr lang="en-US" altLang="zh-CN" sz="2000" b="1" dirty="0" smtClean="0"/>
                  <a:t>     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/>
                      </a:rPr>
                      <m:t>𝛔</m:t>
                    </m:r>
                    <m:r>
                      <a:rPr lang="en-US" altLang="zh-CN" sz="2000" b="1" i="1" smtClean="0">
                        <a:latin typeface="Cambria Math"/>
                      </a:rPr>
                      <m:t> ~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b="1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b="1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zh-CN" sz="2000" b="1" i="1">
                            <a:latin typeface="Cambria Math"/>
                          </a:rPr>
                          <m:t>𝒒</m:t>
                        </m:r>
                      </m:e>
                    </m:nary>
                  </m:oMath>
                </a14:m>
                <a:r>
                  <a:rPr lang="en-US" altLang="zh-CN" sz="2000" b="1" dirty="0" smtClean="0"/>
                  <a:t> (x)    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/>
                      </a:rPr>
                      <m:t>  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   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2000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6743" y="4834542"/>
                <a:ext cx="4856568" cy="1314009"/>
              </a:xfrm>
              <a:blipFill rotWithShape="1">
                <a:blip r:embed="rId4"/>
                <a:stretch>
                  <a:fillRect t="-4630" b="-5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2920" y="76200"/>
            <a:ext cx="9052560" cy="1143000"/>
          </a:xfrm>
        </p:spPr>
        <p:txBody>
          <a:bodyPr/>
          <a:lstStyle/>
          <a:p>
            <a:r>
              <a:rPr lang="en-US" altLang="zh-CN" dirty="0" smtClean="0"/>
              <a:t> Semi-inclusive DIS (SIDIS): Spin-Flavor</a:t>
            </a:r>
            <a:endParaRPr lang="zh-CN" altLang="en-US" dirty="0"/>
          </a:p>
        </p:txBody>
      </p:sp>
      <p:pic>
        <p:nvPicPr>
          <p:cNvPr id="287745" name="Picture 1" descr="E:\My Documents\my file\JLab\Transversity\Doc\Talk Collection\g1TIllustration.png"/>
          <p:cNvPicPr>
            <a:picLocks noChangeAspect="1" noChangeArrowheads="1"/>
          </p:cNvPicPr>
          <p:nvPr/>
        </p:nvPicPr>
        <p:blipFill>
          <a:blip r:embed="rId5" cstate="print"/>
          <a:srcRect b="6157"/>
          <a:stretch>
            <a:fillRect/>
          </a:stretch>
        </p:blipFill>
        <p:spPr bwMode="auto">
          <a:xfrm>
            <a:off x="922020" y="1169310"/>
            <a:ext cx="8465820" cy="3318391"/>
          </a:xfrm>
          <a:prstGeom prst="rect">
            <a:avLst/>
          </a:prstGeom>
          <a:noFill/>
        </p:spPr>
      </p:pic>
      <p:pic>
        <p:nvPicPr>
          <p:cNvPr id="4" name="Picture 3" descr="main_Deltaq.pdf - Adobe Acrobat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4" t="61874" r="42162" b="36800"/>
          <a:stretch/>
        </p:blipFill>
        <p:spPr>
          <a:xfrm>
            <a:off x="4324701" y="5786651"/>
            <a:ext cx="309531" cy="286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6883950"/>
      </p:ext>
    </p:extLst>
  </p:cSld>
  <p:clrMapOvr>
    <a:masterClrMapping/>
  </p:clrMapOvr>
  <p:transition advTm="31325">
    <p:strips dir="r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9"/>
</p:tagLst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1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ustc_spin">
  <a:themeElements>
    <a:clrScheme name="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聚合">
  <a:themeElements>
    <a:clrScheme name="Mine - 3">
      <a:dk1>
        <a:srgbClr val="001C54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F6600"/>
      </a:accent6>
      <a:hlink>
        <a:srgbClr val="99FF99"/>
      </a:hlink>
      <a:folHlink>
        <a:srgbClr val="B0DF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2_聚合">
  <a:themeElements>
    <a:clrScheme name="Mine - 3">
      <a:dk1>
        <a:srgbClr val="001C54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F6600"/>
      </a:accent6>
      <a:hlink>
        <a:srgbClr val="99FF99"/>
      </a:hlink>
      <a:folHlink>
        <a:srgbClr val="B0DF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2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4_ustc_spin">
  <a:themeElements>
    <a:clrScheme name="3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3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5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ustc_spin">
  <a:themeElements>
    <a:clrScheme name="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4_Default Design">
  <a:themeElements>
    <a:clrScheme name="3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7_Default Design">
  <a:themeElements>
    <a:clrScheme name="3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0_Default Design">
  <a:themeElements>
    <a:clrScheme name="3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9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1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2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2_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43118</TotalTime>
  <Words>1929</Words>
  <Application>Microsoft Office PowerPoint</Application>
  <PresentationFormat>Custom</PresentationFormat>
  <Paragraphs>373</Paragraphs>
  <Slides>37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29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68" baseType="lpstr">
      <vt:lpstr>Default Design</vt:lpstr>
      <vt:lpstr>1_Default Design</vt:lpstr>
      <vt:lpstr>8_Default Design</vt:lpstr>
      <vt:lpstr>22_Default Design</vt:lpstr>
      <vt:lpstr>27_Default Design</vt:lpstr>
      <vt:lpstr>2_Office Theme</vt:lpstr>
      <vt:lpstr>6_ustc_spin</vt:lpstr>
      <vt:lpstr>3_ustc_spin</vt:lpstr>
      <vt:lpstr>Flow</vt:lpstr>
      <vt:lpstr>4_Office Theme</vt:lpstr>
      <vt:lpstr>2_Default Design</vt:lpstr>
      <vt:lpstr>21_Default Design</vt:lpstr>
      <vt:lpstr>1_ustc_spin</vt:lpstr>
      <vt:lpstr>5_Office Theme</vt:lpstr>
      <vt:lpstr>聚合</vt:lpstr>
      <vt:lpstr>2_聚合</vt:lpstr>
      <vt:lpstr>28_Default Design</vt:lpstr>
      <vt:lpstr>Office 主题</vt:lpstr>
      <vt:lpstr>4_ustc_spin</vt:lpstr>
      <vt:lpstr>3_Office Theme</vt:lpstr>
      <vt:lpstr>5_ustc_spin</vt:lpstr>
      <vt:lpstr>ustc_spin</vt:lpstr>
      <vt:lpstr>3_Default Design</vt:lpstr>
      <vt:lpstr>14_Default Design</vt:lpstr>
      <vt:lpstr>7_Default Design</vt:lpstr>
      <vt:lpstr>10_Default Design</vt:lpstr>
      <vt:lpstr>9_Default Design</vt:lpstr>
      <vt:lpstr>11_Default Design</vt:lpstr>
      <vt:lpstr>12_Default Design</vt:lpstr>
      <vt:lpstr>Equation</vt:lpstr>
      <vt:lpstr>Microsoft Excel Chart</vt:lpstr>
      <vt:lpstr> Semi-inclusive DIS Physics with SoLID</vt:lpstr>
      <vt:lpstr>PowerPoint Presentation</vt:lpstr>
      <vt:lpstr>Electron Scattering and Nucleon Structure</vt:lpstr>
      <vt:lpstr>Nucleon Structure Function: Deep-Inelastic Scattering </vt:lpstr>
      <vt:lpstr> Polarized Structure Function/Distributions </vt:lpstr>
      <vt:lpstr>PowerPoint Presentation</vt:lpstr>
      <vt:lpstr>PowerPoint Presentation</vt:lpstr>
      <vt:lpstr>PowerPoint Presentation</vt:lpstr>
      <vt:lpstr> Semi-inclusive DIS (SIDIS): Spin-Flavor</vt:lpstr>
      <vt:lpstr>PowerPoint Presentation</vt:lpstr>
      <vt:lpstr>PowerPoint Presentation</vt:lpstr>
      <vt:lpstr>Transversity and TMDs</vt:lpstr>
      <vt:lpstr>Leading-Twist TMD PDFs</vt:lpstr>
      <vt:lpstr>Tool: Semi-inclusive DIS (SIDIS)</vt:lpstr>
      <vt:lpstr>PowerPoint Presentation</vt:lpstr>
      <vt:lpstr> Status of Transversity/TMD Study </vt:lpstr>
      <vt:lpstr>PowerPoint Presentation</vt:lpstr>
      <vt:lpstr>E06‑010 Experiment</vt:lpstr>
      <vt:lpstr>   3He (n) Target Single-Spin Asymmetry in SIDIS</vt:lpstr>
      <vt:lpstr>Asymmetry ALT Result</vt:lpstr>
      <vt:lpstr>PowerPoint Presentation</vt:lpstr>
      <vt:lpstr>E06-010: Inclusive Hadron SSA (AN)</vt:lpstr>
      <vt:lpstr>PowerPoint Presentation</vt:lpstr>
      <vt:lpstr>JLab 12 GeV Era: Precision Study of TMDs </vt:lpstr>
      <vt:lpstr>PowerPoint Presentation</vt:lpstr>
      <vt:lpstr>SoLID for SIDIS/PVDIS with 12 GeV JLab</vt:lpstr>
      <vt:lpstr>Mapping of Collins(Sivers) Asymmetries with SoLID  E12-10-006 (n) Spokespersons: J. P. Chen, H. Gao, X. Jiang, J. C. Peng and X. Qian E12-11-108(p): K. Allada, J. P. Chen, H. Gao,  X. Li and Z. E. Meziani  Both Approved with “A” Rating</vt:lpstr>
      <vt:lpstr>Map Collins and Sivers asymmetries in 4-D (x, z, Q2, PT)</vt:lpstr>
      <vt:lpstr>Expected Improvement: Sivers Function</vt:lpstr>
      <vt:lpstr>E12-11-107: Worm-gear functions (A  rating ) Spokespersons: J. P. Chen, J. Huang, Y. Qiang and W. Yan</vt:lpstr>
      <vt:lpstr>New Proposal: Dihadron in DIS on 3He Spokespersons: J. Zhang, J. P. Chen, A. Courtoy, H. Gao and Z. Xiao</vt:lpstr>
      <vt:lpstr>Summary on SoLID TMD Program</vt:lpstr>
      <vt:lpstr>PowerPoint Presentation</vt:lpstr>
      <vt:lpstr>PVDIS with SoLID Contact Person: P. Souder</vt:lpstr>
      <vt:lpstr>12 GeV PVDIS Sensitivity: C1 and C2 Plots</vt:lpstr>
      <vt:lpstr>SoLID-J/y: Study Non-Perturbative Gluons</vt:lpstr>
      <vt:lpstr>Summary</vt:lpstr>
    </vt:vector>
  </TitlesOfParts>
  <Company>JLab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Jian-ping Chen</dc:creator>
  <cp:lastModifiedBy>jpchen</cp:lastModifiedBy>
  <cp:revision>524</cp:revision>
  <cp:lastPrinted>2002-01-17T14:09:03Z</cp:lastPrinted>
  <dcterms:created xsi:type="dcterms:W3CDTF">2001-12-10T21:31:14Z</dcterms:created>
  <dcterms:modified xsi:type="dcterms:W3CDTF">2014-06-05T15:30:43Z</dcterms:modified>
</cp:coreProperties>
</file>